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1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3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charts/chart15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6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6" r:id="rId3"/>
    <p:sldId id="410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348" r:id="rId15"/>
    <p:sldId id="387" r:id="rId16"/>
    <p:sldId id="388" r:id="rId17"/>
    <p:sldId id="332" r:id="rId18"/>
    <p:sldId id="333" r:id="rId19"/>
    <p:sldId id="402" r:id="rId20"/>
    <p:sldId id="390" r:id="rId21"/>
    <p:sldId id="403" r:id="rId22"/>
    <p:sldId id="398" r:id="rId23"/>
    <p:sldId id="399" r:id="rId24"/>
    <p:sldId id="411" r:id="rId25"/>
    <p:sldId id="409" r:id="rId26"/>
    <p:sldId id="408" r:id="rId27"/>
    <p:sldId id="379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Topalovic" initials="MT" lastIdx="2" clrIdx="0">
    <p:extLst>
      <p:ext uri="{19B8F6BF-5375-455C-9EA6-DF929625EA0E}">
        <p15:presenceInfo xmlns:p15="http://schemas.microsoft.com/office/powerpoint/2012/main" userId="Marina Topalovi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99CC"/>
    <a:srgbClr val="D3E8C6"/>
    <a:srgbClr val="D0E3F4"/>
    <a:srgbClr val="FFCC99"/>
    <a:srgbClr val="FED2E3"/>
    <a:srgbClr val="F2DEEE"/>
    <a:srgbClr val="FFF4D1"/>
    <a:srgbClr val="FFFF6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sr-Latn-RS"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sz="1800" dirty="0"/>
              <a:t>% дуплих фактура</a:t>
            </a:r>
            <a:endParaRPr lang="en-US" sz="1800" dirty="0"/>
          </a:p>
        </c:rich>
      </c:tx>
      <c:layout>
        <c:manualLayout>
          <c:xMode val="edge"/>
          <c:yMode val="edge"/>
          <c:x val="0.36739897335731253"/>
          <c:y val="2.50248721613272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r-Latn-RS"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sr-Latn-RS"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КЦ Крагујевац</c:v>
                </c:pt>
                <c:pt idx="1">
                  <c:v>КБЦ Бежанијска коса</c:v>
                </c:pt>
                <c:pt idx="2">
                  <c:v>ОБ Зрењанин</c:v>
                </c:pt>
                <c:pt idx="3">
                  <c:v>ОБ Лесковац</c:v>
                </c:pt>
                <c:pt idx="4">
                  <c:v>ОБ Крушевац</c:v>
                </c:pt>
                <c:pt idx="5">
                  <c:v>ОБ Сента</c:v>
                </c:pt>
                <c:pt idx="6">
                  <c:v>ЗЦ Кладово</c:v>
                </c:pt>
                <c:pt idx="7">
                  <c:v>Институт Бањица</c:v>
                </c:pt>
                <c:pt idx="8">
                  <c:v>ИМД "др Вукан Чупић"</c:v>
                </c:pt>
                <c:pt idx="9">
                  <c:v>Институт Дедиње</c:v>
                </c:pt>
                <c:pt idx="10">
                  <c:v>ИКВБ Војводине</c:v>
                </c:pt>
                <c:pt idx="11">
                  <c:v>Институт за онкологију Војводине</c:v>
                </c:pt>
                <c:pt idx="12">
                  <c:v>ГАК Народни фронт</c:v>
                </c:pt>
                <c:pt idx="13">
                  <c:v>СБ Врњачка Бања</c:v>
                </c:pt>
              </c:strCache>
            </c:strRef>
          </c:cat>
          <c:val>
            <c:numRef>
              <c:f>Sheet1!$B$2:$B$15</c:f>
              <c:numCache>
                <c:formatCode>0.00%</c:formatCode>
                <c:ptCount val="14"/>
                <c:pt idx="0">
                  <c:v>6.0277536860364279E-2</c:v>
                </c:pt>
                <c:pt idx="1">
                  <c:v>2.4777006937561946E-3</c:v>
                </c:pt>
                <c:pt idx="2">
                  <c:v>9.4724900737379589E-2</c:v>
                </c:pt>
                <c:pt idx="3">
                  <c:v>4.1686863790596218E-2</c:v>
                </c:pt>
                <c:pt idx="4">
                  <c:v>2.6386645126548199E-2</c:v>
                </c:pt>
                <c:pt idx="5">
                  <c:v>5.0825921219822129E-2</c:v>
                </c:pt>
                <c:pt idx="6">
                  <c:v>3.2544378698224879E-2</c:v>
                </c:pt>
                <c:pt idx="7">
                  <c:v>1.5444015444015459E-3</c:v>
                </c:pt>
                <c:pt idx="8">
                  <c:v>7.3319755600814676E-2</c:v>
                </c:pt>
                <c:pt idx="9">
                  <c:v>0</c:v>
                </c:pt>
                <c:pt idx="10">
                  <c:v>3.3500837520938046E-3</c:v>
                </c:pt>
                <c:pt idx="11">
                  <c:v>2.0013342228152138E-3</c:v>
                </c:pt>
                <c:pt idx="12">
                  <c:v>0.26638830897703575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2F8-4AAD-875A-0D693B5C10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-638855392"/>
        <c:axId val="-638849952"/>
      </c:barChart>
      <c:catAx>
        <c:axId val="-63885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r-Latn-RS"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38849952"/>
        <c:crosses val="autoZero"/>
        <c:auto val="1"/>
        <c:lblAlgn val="ctr"/>
        <c:lblOffset val="100"/>
        <c:noMultiLvlLbl val="0"/>
      </c:catAx>
      <c:valAx>
        <c:axId val="-638849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r-Latn-RS"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3885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69190535965613"/>
          <c:y val="3.2084656814648151E-2"/>
          <c:w val="0.83953903975358979"/>
          <c:h val="0.508005479054047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Lekovi u ustanovi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Vojvodine</c:v>
                </c:pt>
                <c:pt idx="3">
                  <c:v>KBC "Bežanijska kosa"</c:v>
                </c:pt>
                <c:pt idx="4">
                  <c:v>Institut za onkologiju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Sheet1!$B$2:$B$15</c:f>
              <c:numCache>
                <c:formatCode>#,##0_);\(#,##0\)</c:formatCode>
                <c:ptCount val="14"/>
                <c:pt idx="0">
                  <c:v>42498460.289999999</c:v>
                </c:pt>
                <c:pt idx="1">
                  <c:v>13834393.99</c:v>
                </c:pt>
                <c:pt idx="2">
                  <c:v>8545310.25</c:v>
                </c:pt>
                <c:pt idx="3">
                  <c:v>11419007.42</c:v>
                </c:pt>
                <c:pt idx="4">
                  <c:v>4996448.01</c:v>
                </c:pt>
                <c:pt idx="5">
                  <c:v>7750162.71</c:v>
                </c:pt>
                <c:pt idx="6">
                  <c:v>6605759.6900000004</c:v>
                </c:pt>
                <c:pt idx="7">
                  <c:v>17742368.829999998</c:v>
                </c:pt>
                <c:pt idx="8">
                  <c:v>7692774.54</c:v>
                </c:pt>
                <c:pt idx="9">
                  <c:v>8511851.4199999999</c:v>
                </c:pt>
                <c:pt idx="10">
                  <c:v>7885270.8899999997</c:v>
                </c:pt>
                <c:pt idx="11">
                  <c:v>1979925</c:v>
                </c:pt>
                <c:pt idx="12">
                  <c:v>2632636.4700000002</c:v>
                </c:pt>
                <c:pt idx="13">
                  <c:v>236052.4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38F-43A5-82EA-FF10D38EA03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Lekovi za hemofiliju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Vojvodine</c:v>
                </c:pt>
                <c:pt idx="3">
                  <c:v>KBC "Bežanijska kosa"</c:v>
                </c:pt>
                <c:pt idx="4">
                  <c:v>Institut za onkologiju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Sheet1!$C$2:$C$15</c:f>
              <c:numCache>
                <c:formatCode>#,##0_);\(#,##0\)</c:formatCode>
                <c:ptCount val="14"/>
                <c:pt idx="0">
                  <c:v>8595465.3200000003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9985912.8399999999</c:v>
                </c:pt>
                <c:pt idx="8">
                  <c:v>0</c:v>
                </c:pt>
                <c:pt idx="9">
                  <c:v>20715</c:v>
                </c:pt>
                <c:pt idx="10">
                  <c:v>1974280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8F-43A5-82EA-FF10D38EA03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Citostatici sa liste lekova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Vojvodine</c:v>
                </c:pt>
                <c:pt idx="3">
                  <c:v>KBC "Bežanijska kosa"</c:v>
                </c:pt>
                <c:pt idx="4">
                  <c:v>Institut za onkologiju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Sheet1!$D$2:$D$15</c:f>
              <c:numCache>
                <c:formatCode>#,##0_);\(#,##0\)</c:formatCode>
                <c:ptCount val="14"/>
                <c:pt idx="0">
                  <c:v>5607766.1200000001</c:v>
                </c:pt>
                <c:pt idx="1">
                  <c:v>0</c:v>
                </c:pt>
                <c:pt idx="2">
                  <c:v>0</c:v>
                </c:pt>
                <c:pt idx="3">
                  <c:v>4050635.38</c:v>
                </c:pt>
                <c:pt idx="4">
                  <c:v>7050001.7999999998</c:v>
                </c:pt>
                <c:pt idx="5">
                  <c:v>0</c:v>
                </c:pt>
                <c:pt idx="6">
                  <c:v>303800.08</c:v>
                </c:pt>
                <c:pt idx="7">
                  <c:v>1372669.8</c:v>
                </c:pt>
                <c:pt idx="8">
                  <c:v>145139.49</c:v>
                </c:pt>
                <c:pt idx="9">
                  <c:v>1875431.51</c:v>
                </c:pt>
                <c:pt idx="10">
                  <c:v>2065197.57</c:v>
                </c:pt>
                <c:pt idx="11">
                  <c:v>18307.36</c:v>
                </c:pt>
                <c:pt idx="12">
                  <c:v>783351.81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38F-43A5-82EA-FF10D38EA03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Lekovi  C lista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Vojvodine</c:v>
                </c:pt>
                <c:pt idx="3">
                  <c:v>KBC "Bežanijska kosa"</c:v>
                </c:pt>
                <c:pt idx="4">
                  <c:v>Institut za onkologiju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Sheet1!$E$2:$E$15</c:f>
              <c:numCache>
                <c:formatCode>#,##0_);\(#,##0\)</c:formatCode>
                <c:ptCount val="14"/>
                <c:pt idx="0">
                  <c:v>60557792.950000003</c:v>
                </c:pt>
                <c:pt idx="1">
                  <c:v>0</c:v>
                </c:pt>
                <c:pt idx="2">
                  <c:v>0</c:v>
                </c:pt>
                <c:pt idx="3">
                  <c:v>20735164.699999999</c:v>
                </c:pt>
                <c:pt idx="4">
                  <c:v>71507341.040000007</c:v>
                </c:pt>
                <c:pt idx="5">
                  <c:v>0</c:v>
                </c:pt>
                <c:pt idx="6">
                  <c:v>0</c:v>
                </c:pt>
                <c:pt idx="7">
                  <c:v>2557769.79</c:v>
                </c:pt>
                <c:pt idx="8">
                  <c:v>841175.74</c:v>
                </c:pt>
                <c:pt idx="9">
                  <c:v>1309878.21</c:v>
                </c:pt>
                <c:pt idx="10">
                  <c:v>45259.72</c:v>
                </c:pt>
                <c:pt idx="11">
                  <c:v>128831.31</c:v>
                </c:pt>
                <c:pt idx="12">
                  <c:v>187220.22</c:v>
                </c:pt>
                <c:pt idx="1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38F-43A5-82EA-FF10D38EA03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Lekovi van Liste lekova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Vojvodine</c:v>
                </c:pt>
                <c:pt idx="3">
                  <c:v>KBC "Bežanijska kosa"</c:v>
                </c:pt>
                <c:pt idx="4">
                  <c:v>Institut za onkologiju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Sheet1!$F$2:$F$15</c:f>
              <c:numCache>
                <c:formatCode>#,##0_);\(#,##0\)</c:formatCode>
                <c:ptCount val="14"/>
                <c:pt idx="0">
                  <c:v>2266813</c:v>
                </c:pt>
                <c:pt idx="1">
                  <c:v>1510468.83</c:v>
                </c:pt>
                <c:pt idx="2">
                  <c:v>862951.76</c:v>
                </c:pt>
                <c:pt idx="3">
                  <c:v>2088019.91</c:v>
                </c:pt>
                <c:pt idx="4">
                  <c:v>1985961.85</c:v>
                </c:pt>
                <c:pt idx="5">
                  <c:v>106397.61</c:v>
                </c:pt>
                <c:pt idx="6">
                  <c:v>325211.94</c:v>
                </c:pt>
                <c:pt idx="7">
                  <c:v>266735.8</c:v>
                </c:pt>
                <c:pt idx="8">
                  <c:v>403508.76</c:v>
                </c:pt>
                <c:pt idx="9">
                  <c:v>439093.88</c:v>
                </c:pt>
                <c:pt idx="10">
                  <c:v>421657.61</c:v>
                </c:pt>
                <c:pt idx="11">
                  <c:v>40673.800000000003</c:v>
                </c:pt>
                <c:pt idx="12">
                  <c:v>104475.7</c:v>
                </c:pt>
                <c:pt idx="13">
                  <c:v>17093.16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38F-43A5-82EA-FF10D38EA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100"/>
        <c:axId val="-588517424"/>
        <c:axId val="-623253520"/>
      </c:barChart>
      <c:lineChart>
        <c:grouping val="standard"/>
        <c:varyColors val="0"/>
        <c:ser>
          <c:idx val="5"/>
          <c:order val="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Vojvodine</c:v>
                </c:pt>
                <c:pt idx="3">
                  <c:v>KBC "Bežanijska kosa"</c:v>
                </c:pt>
                <c:pt idx="4">
                  <c:v>Institut za onkologiju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038F-43A5-82EA-FF10D38EA03E}"/>
            </c:ext>
          </c:extLst>
        </c:ser>
        <c:ser>
          <c:idx val="6"/>
          <c:order val="6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Vojvodine</c:v>
                </c:pt>
                <c:pt idx="3">
                  <c:v>KBC "Bežanijska kosa"</c:v>
                </c:pt>
                <c:pt idx="4">
                  <c:v>Institut za onkologiju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38F-43A5-82EA-FF10D38EA03E}"/>
            </c:ext>
          </c:extLst>
        </c:ser>
        <c:ser>
          <c:idx val="8"/>
          <c:order val="8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Vojvodine</c:v>
                </c:pt>
                <c:pt idx="3">
                  <c:v>KBC "Bežanijska kosa"</c:v>
                </c:pt>
                <c:pt idx="4">
                  <c:v>Institut za onkologiju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038F-43A5-82EA-FF10D38EA03E}"/>
            </c:ext>
          </c:extLst>
        </c:ser>
        <c:ser>
          <c:idx val="9"/>
          <c:order val="9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Vojvodine</c:v>
                </c:pt>
                <c:pt idx="3">
                  <c:v>KBC "Bežanijska kosa"</c:v>
                </c:pt>
                <c:pt idx="4">
                  <c:v>Institut za onkologiju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038F-43A5-82EA-FF10D38EA03E}"/>
            </c:ext>
          </c:extLst>
        </c:ser>
        <c:ser>
          <c:idx val="10"/>
          <c:order val="10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Vojvodine</c:v>
                </c:pt>
                <c:pt idx="3">
                  <c:v>KBC "Bežanijska kosa"</c:v>
                </c:pt>
                <c:pt idx="4">
                  <c:v>Institut za onkologiju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038F-43A5-82EA-FF10D38EA03E}"/>
            </c:ext>
          </c:extLst>
        </c:ser>
        <c:ser>
          <c:idx val="11"/>
          <c:order val="1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Vojvodine</c:v>
                </c:pt>
                <c:pt idx="3">
                  <c:v>KBC "Bežanijska kosa"</c:v>
                </c:pt>
                <c:pt idx="4">
                  <c:v>Institut za onkologiju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038F-43A5-82EA-FF10D38EA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88517424"/>
        <c:axId val="-623253520"/>
      </c:lineChart>
      <c:lineChart>
        <c:grouping val="standard"/>
        <c:varyColors val="0"/>
        <c:ser>
          <c:idx val="7"/>
          <c:order val="7"/>
          <c:tx>
            <c:strRef>
              <c:f>Sheet1!$G$1</c:f>
              <c:strCache>
                <c:ptCount val="1"/>
                <c:pt idx="0">
                  <c:v>Udeo u budžetu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Vojvodine</c:v>
                </c:pt>
                <c:pt idx="3">
                  <c:v>KBC "Bežanijska kosa"</c:v>
                </c:pt>
                <c:pt idx="4">
                  <c:v>Institut za onkologiju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Sheet1!$G$2:$G$15</c:f>
              <c:numCache>
                <c:formatCode>0.00%</c:formatCode>
                <c:ptCount val="14"/>
                <c:pt idx="0">
                  <c:v>0.3301</c:v>
                </c:pt>
                <c:pt idx="1">
                  <c:v>0.1012</c:v>
                </c:pt>
                <c:pt idx="2">
                  <c:v>6.6500000000000004E-2</c:v>
                </c:pt>
                <c:pt idx="3">
                  <c:v>0.2979</c:v>
                </c:pt>
                <c:pt idx="4">
                  <c:v>0.59860000000000002</c:v>
                </c:pt>
                <c:pt idx="5">
                  <c:v>6.2799999999999995E-2</c:v>
                </c:pt>
                <c:pt idx="6">
                  <c:v>7.7399999999999997E-2</c:v>
                </c:pt>
                <c:pt idx="7">
                  <c:v>0.3266</c:v>
                </c:pt>
                <c:pt idx="8">
                  <c:v>7.0499999999999993E-2</c:v>
                </c:pt>
                <c:pt idx="9">
                  <c:v>0.1133</c:v>
                </c:pt>
                <c:pt idx="10">
                  <c:v>0.12189999999999999</c:v>
                </c:pt>
                <c:pt idx="11">
                  <c:v>7.0099999999999996E-2</c:v>
                </c:pt>
                <c:pt idx="12">
                  <c:v>0.12620000000000001</c:v>
                </c:pt>
                <c:pt idx="13">
                  <c:v>4.0099999999999997E-2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038F-43A5-82EA-FF10D38EA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623254064"/>
        <c:axId val="-623258416"/>
      </c:lineChart>
      <c:catAx>
        <c:axId val="-58851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rgbClr val="D3E8C6"/>
          </a:solidFill>
          <a:ln w="9525" cap="flat" cmpd="sng" algn="ctr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round/>
          </a:ln>
          <a:effectLst/>
        </c:spPr>
        <c:txPr>
          <a:bodyPr rot="-2340000" spcFirstLastPara="1" vertOverflow="ellipsis" wrap="square" anchor="t" anchorCtr="0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3253520"/>
        <c:crosses val="autoZero"/>
        <c:auto val="1"/>
        <c:lblAlgn val="ctr"/>
        <c:lblOffset val="100"/>
        <c:noMultiLvlLbl val="0"/>
      </c:catAx>
      <c:valAx>
        <c:axId val="-623253520"/>
        <c:scaling>
          <c:orientation val="minMax"/>
          <c:max val="140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517424"/>
        <c:crosses val="autoZero"/>
        <c:crossBetween val="between"/>
      </c:valAx>
      <c:valAx>
        <c:axId val="-623258416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3254064"/>
        <c:crosses val="max"/>
        <c:crossBetween val="between"/>
      </c:valAx>
      <c:catAx>
        <c:axId val="-6232540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623258416"/>
        <c:crosses val="autoZero"/>
        <c:auto val="1"/>
        <c:lblAlgn val="ctr"/>
        <c:lblOffset val="100"/>
        <c:noMultiLvlLbl val="0"/>
      </c:cat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plotArea>
    <c:legend>
      <c:legendPos val="b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ayout>
        <c:manualLayout>
          <c:xMode val="edge"/>
          <c:yMode val="edge"/>
          <c:x val="4.8921911664311549E-2"/>
          <c:y val="0.88590193960222385"/>
          <c:w val="0.89999998302209749"/>
          <c:h val="4.62685961330440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D3E8C6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JUN 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O60Z - Vaginalni porođaj</c:v>
                </c:pt>
                <c:pt idx="1">
                  <c:v>R63Z - Hemoterapija</c:v>
                </c:pt>
                <c:pt idx="2">
                  <c:v>J62B - Maligna bolest dojke, bez  KK</c:v>
                </c:pt>
                <c:pt idx="3">
                  <c:v>P67D - Novorođenče, težina na prijemu &gt; 2499 grama, bez značajnih operativnih postupaka bez teškoća</c:v>
                </c:pt>
                <c:pt idx="4">
                  <c:v>E71B - Neoplazme respiratornog sistema, bez vrlo teških KK</c:v>
                </c:pt>
                <c:pt idx="5">
                  <c:v>G60B - Malignitet digestivnog sistema, bez vrlo teških KK</c:v>
                </c:pt>
                <c:pt idx="6">
                  <c:v>J11Z - Ostale procedure na koži, potkožnom tkivu i dojci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38514</c:v>
                </c:pt>
                <c:pt idx="1">
                  <c:v>65807</c:v>
                </c:pt>
                <c:pt idx="2">
                  <c:v>63425</c:v>
                </c:pt>
                <c:pt idx="3">
                  <c:v>25377</c:v>
                </c:pt>
                <c:pt idx="4">
                  <c:v>27728</c:v>
                </c:pt>
                <c:pt idx="5">
                  <c:v>52228</c:v>
                </c:pt>
                <c:pt idx="6">
                  <c:v>16881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6510-433B-A6CC-B9340C773F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JUL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O60Z - Vaginalni porođaj</c:v>
                </c:pt>
                <c:pt idx="1">
                  <c:v>R63Z - Hemoterapija</c:v>
                </c:pt>
                <c:pt idx="2">
                  <c:v>J62B - Maligna bolest dojke, bez  KK</c:v>
                </c:pt>
                <c:pt idx="3">
                  <c:v>P67D - Novorođenče, težina na prijemu &gt; 2499 grama, bez značajnih operativnih postupaka bez teškoća</c:v>
                </c:pt>
                <c:pt idx="4">
                  <c:v>E71B - Neoplazme respiratornog sistema, bez vrlo teških KK</c:v>
                </c:pt>
                <c:pt idx="5">
                  <c:v>G60B - Malignitet digestivnog sistema, bez vrlo teških KK</c:v>
                </c:pt>
                <c:pt idx="6">
                  <c:v>J11Z - Ostale procedure na koži, potkožnom tkivu i dojci</c:v>
                </c:pt>
              </c:strCache>
            </c:strRef>
          </c:cat>
          <c:val>
            <c:numRef>
              <c:f>Sheet1!$C$2:$C$8</c:f>
              <c:numCache>
                <c:formatCode>#,##0</c:formatCode>
                <c:ptCount val="7"/>
                <c:pt idx="0">
                  <c:v>37319</c:v>
                </c:pt>
                <c:pt idx="1">
                  <c:v>56268</c:v>
                </c:pt>
                <c:pt idx="2">
                  <c:v>62818</c:v>
                </c:pt>
                <c:pt idx="3">
                  <c:v>25564</c:v>
                </c:pt>
                <c:pt idx="4">
                  <c:v>28953</c:v>
                </c:pt>
                <c:pt idx="5">
                  <c:v>56056</c:v>
                </c:pt>
                <c:pt idx="6">
                  <c:v>16319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B866-48AE-B170-FEFBE86A44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AVGUST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O60Z - Vaginalni porođaj</c:v>
                </c:pt>
                <c:pt idx="1">
                  <c:v>R63Z - Hemoterapija</c:v>
                </c:pt>
                <c:pt idx="2">
                  <c:v>J62B - Maligna bolest dojke, bez  KK</c:v>
                </c:pt>
                <c:pt idx="3">
                  <c:v>P67D - Novorođenče, težina na prijemu &gt; 2499 grama, bez značajnih operativnih postupaka bez teškoća</c:v>
                </c:pt>
                <c:pt idx="4">
                  <c:v>E71B - Neoplazme respiratornog sistema, bez vrlo teških KK</c:v>
                </c:pt>
                <c:pt idx="5">
                  <c:v>G60B - Malignitet digestivnog sistema, bez vrlo teških KK</c:v>
                </c:pt>
                <c:pt idx="6">
                  <c:v>J11Z - Ostale procedure na koži, potkožnom tkivu i dojci</c:v>
                </c:pt>
              </c:strCache>
            </c:strRef>
          </c:cat>
          <c:val>
            <c:numRef>
              <c:f>Sheet1!$D$2:$D$8</c:f>
              <c:numCache>
                <c:formatCode>#,##0</c:formatCode>
                <c:ptCount val="7"/>
                <c:pt idx="0">
                  <c:v>38895</c:v>
                </c:pt>
                <c:pt idx="1">
                  <c:v>53888</c:v>
                </c:pt>
                <c:pt idx="2">
                  <c:v>74050</c:v>
                </c:pt>
                <c:pt idx="3">
                  <c:v>24461</c:v>
                </c:pt>
                <c:pt idx="4">
                  <c:v>33782</c:v>
                </c:pt>
                <c:pt idx="5">
                  <c:v>54459</c:v>
                </c:pt>
                <c:pt idx="6">
                  <c:v>23789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B866-48AE-B170-FEFBE86A44C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SEPTEMBAR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Sheet1!$A$2:$A$8</c:f>
              <c:strCache>
                <c:ptCount val="7"/>
                <c:pt idx="0">
                  <c:v>O60Z - Vaginalni porođaj</c:v>
                </c:pt>
                <c:pt idx="1">
                  <c:v>R63Z - Hemoterapija</c:v>
                </c:pt>
                <c:pt idx="2">
                  <c:v>J62B - Maligna bolest dojke, bez  KK</c:v>
                </c:pt>
                <c:pt idx="3">
                  <c:v>P67D - Novorođenče, težina na prijemu &gt; 2499 grama, bez značajnih operativnih postupaka bez teškoća</c:v>
                </c:pt>
                <c:pt idx="4">
                  <c:v>E71B - Neoplazme respiratornog sistema, bez vrlo teških KK</c:v>
                </c:pt>
                <c:pt idx="5">
                  <c:v>G60B - Malignitet digestivnog sistema, bez vrlo teških KK</c:v>
                </c:pt>
                <c:pt idx="6">
                  <c:v>J11Z - Ostale procedure na koži, potkožnom tkivu i dojci</c:v>
                </c:pt>
              </c:strCache>
            </c:strRef>
          </c:cat>
          <c:val>
            <c:numRef>
              <c:f>Sheet1!$E$2:$E$8</c:f>
              <c:numCache>
                <c:formatCode>#,##0</c:formatCode>
                <c:ptCount val="7"/>
                <c:pt idx="0">
                  <c:v>38104.254073100332</c:v>
                </c:pt>
                <c:pt idx="1">
                  <c:v>50789.132694639753</c:v>
                </c:pt>
                <c:pt idx="2">
                  <c:v>67916.467779750878</c:v>
                </c:pt>
                <c:pt idx="3">
                  <c:v>24725.085940309516</c:v>
                </c:pt>
                <c:pt idx="4">
                  <c:v>29538.536274742259</c:v>
                </c:pt>
                <c:pt idx="5">
                  <c:v>52694.204630805289</c:v>
                </c:pt>
                <c:pt idx="6">
                  <c:v>18385.989832249241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623246992"/>
        <c:axId val="-623257328"/>
        <c:axId val="0"/>
      </c:bar3DChart>
      <c:catAx>
        <c:axId val="-62324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softEdge rad="1270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3257328"/>
        <c:crosses val="autoZero"/>
        <c:auto val="1"/>
        <c:lblAlgn val="ctr"/>
        <c:lblOffset val="100"/>
        <c:noMultiLvlLbl val="0"/>
      </c:catAx>
      <c:valAx>
        <c:axId val="-623257328"/>
        <c:scaling>
          <c:orientation val="minMax"/>
          <c:max val="8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324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890642177698832"/>
          <c:y val="4.834658593244924E-2"/>
          <c:w val="8.7693242036362223E-2"/>
          <c:h val="0.19262663469465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843759202289594E-2"/>
          <c:y val="1.7190547811361652E-2"/>
          <c:w val="0.83642893702360777"/>
          <c:h val="0.658085166347557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JUN </c:v>
                </c:pt>
              </c:strCache>
            </c:strRef>
          </c:tx>
          <c:spPr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  <a:sp3d/>
          </c:spPr>
          <c:invertIfNegative val="0"/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Vojvodine</c:v>
                </c:pt>
                <c:pt idx="3">
                  <c:v>KBC "Bežanijska kosa"</c:v>
                </c:pt>
                <c:pt idx="4">
                  <c:v>Onkologija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Sheet1!$B$2:$B$15</c:f>
              <c:numCache>
                <c:formatCode>#,##0.0</c:formatCode>
                <c:ptCount val="14"/>
                <c:pt idx="0">
                  <c:v>1.3</c:v>
                </c:pt>
                <c:pt idx="1">
                  <c:v>4.0999999999999996</c:v>
                </c:pt>
                <c:pt idx="2">
                  <c:v>3.6</c:v>
                </c:pt>
                <c:pt idx="3">
                  <c:v>1.5</c:v>
                </c:pt>
                <c:pt idx="4">
                  <c:v>1.1000000000000001</c:v>
                </c:pt>
                <c:pt idx="5">
                  <c:v>1.8</c:v>
                </c:pt>
                <c:pt idx="6">
                  <c:v>1.1000000000000001</c:v>
                </c:pt>
                <c:pt idx="7">
                  <c:v>1.2</c:v>
                </c:pt>
                <c:pt idx="8">
                  <c:v>1.1000000000000001</c:v>
                </c:pt>
                <c:pt idx="9">
                  <c:v>1.2</c:v>
                </c:pt>
                <c:pt idx="10">
                  <c:v>1.3</c:v>
                </c:pt>
                <c:pt idx="11">
                  <c:v>0.8</c:v>
                </c:pt>
                <c:pt idx="12">
                  <c:v>1.1000000000000001</c:v>
                </c:pt>
                <c:pt idx="13">
                  <c:v>1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6510-433B-A6CC-B9340C773F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JUL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Vojvodine</c:v>
                </c:pt>
                <c:pt idx="3">
                  <c:v>KBC "Bežanijska kosa"</c:v>
                </c:pt>
                <c:pt idx="4">
                  <c:v>Onkologija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Sheet1!$C$2:$C$15</c:f>
              <c:numCache>
                <c:formatCode>#,##0.0</c:formatCode>
                <c:ptCount val="14"/>
                <c:pt idx="0">
                  <c:v>1.5</c:v>
                </c:pt>
                <c:pt idx="1">
                  <c:v>4.0999999999999996</c:v>
                </c:pt>
                <c:pt idx="2">
                  <c:v>3.4</c:v>
                </c:pt>
                <c:pt idx="3">
                  <c:v>1.7</c:v>
                </c:pt>
                <c:pt idx="4">
                  <c:v>1.2</c:v>
                </c:pt>
                <c:pt idx="5">
                  <c:v>2</c:v>
                </c:pt>
                <c:pt idx="6">
                  <c:v>1.1000000000000001</c:v>
                </c:pt>
                <c:pt idx="7">
                  <c:v>1.3</c:v>
                </c:pt>
                <c:pt idx="8">
                  <c:v>1.1000000000000001</c:v>
                </c:pt>
                <c:pt idx="9">
                  <c:v>1.3</c:v>
                </c:pt>
                <c:pt idx="10">
                  <c:v>1.2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1.6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B866-48AE-B170-FEFBE86A44C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AVGUST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Vojvodine</c:v>
                </c:pt>
                <c:pt idx="3">
                  <c:v>KBC "Bežanijska kosa"</c:v>
                </c:pt>
                <c:pt idx="4">
                  <c:v>Onkologija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Sheet1!$D$2:$D$15</c:f>
              <c:numCache>
                <c:formatCode>#,##0.0</c:formatCode>
                <c:ptCount val="14"/>
                <c:pt idx="0">
                  <c:v>1.4</c:v>
                </c:pt>
                <c:pt idx="1">
                  <c:v>4</c:v>
                </c:pt>
                <c:pt idx="2">
                  <c:v>3.4</c:v>
                </c:pt>
                <c:pt idx="3">
                  <c:v>1.7</c:v>
                </c:pt>
                <c:pt idx="4">
                  <c:v>1.1000000000000001</c:v>
                </c:pt>
                <c:pt idx="5">
                  <c:v>1.9</c:v>
                </c:pt>
                <c:pt idx="6">
                  <c:v>1.1000000000000001</c:v>
                </c:pt>
                <c:pt idx="7">
                  <c:v>1.2</c:v>
                </c:pt>
                <c:pt idx="8">
                  <c:v>1.1000000000000001</c:v>
                </c:pt>
                <c:pt idx="9">
                  <c:v>1.2</c:v>
                </c:pt>
                <c:pt idx="10">
                  <c:v>1.3</c:v>
                </c:pt>
                <c:pt idx="11">
                  <c:v>1.2</c:v>
                </c:pt>
                <c:pt idx="12">
                  <c:v>0.9</c:v>
                </c:pt>
                <c:pt idx="13">
                  <c:v>1.9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B866-48AE-B170-FEFBE86A44C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SEPTEMBAR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Vojvodine</c:v>
                </c:pt>
                <c:pt idx="3">
                  <c:v>KBC "Bežanijska kosa"</c:v>
                </c:pt>
                <c:pt idx="4">
                  <c:v>Onkologija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Sheet1!$E$2:$E$15</c:f>
              <c:numCache>
                <c:formatCode>#,##0.0</c:formatCode>
                <c:ptCount val="14"/>
                <c:pt idx="0">
                  <c:v>1.4</c:v>
                </c:pt>
                <c:pt idx="1">
                  <c:v>3.9</c:v>
                </c:pt>
                <c:pt idx="2">
                  <c:v>3.6</c:v>
                </c:pt>
                <c:pt idx="3">
                  <c:v>1.6</c:v>
                </c:pt>
                <c:pt idx="4">
                  <c:v>1.1000000000000001</c:v>
                </c:pt>
                <c:pt idx="5">
                  <c:v>1.9</c:v>
                </c:pt>
                <c:pt idx="6">
                  <c:v>1.3</c:v>
                </c:pt>
                <c:pt idx="7">
                  <c:v>1.3</c:v>
                </c:pt>
                <c:pt idx="8">
                  <c:v>1.1000000000000001</c:v>
                </c:pt>
                <c:pt idx="9">
                  <c:v>1.2</c:v>
                </c:pt>
                <c:pt idx="10">
                  <c:v>1.2</c:v>
                </c:pt>
                <c:pt idx="11">
                  <c:v>1.2</c:v>
                </c:pt>
                <c:pt idx="12">
                  <c:v>0.7</c:v>
                </c:pt>
                <c:pt idx="13">
                  <c:v>1.3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623250256"/>
        <c:axId val="-623244816"/>
        <c:axId val="0"/>
      </c:bar3DChart>
      <c:catAx>
        <c:axId val="-62325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>
            <a:softEdge rad="12700"/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3244816"/>
        <c:crosses val="autoZero"/>
        <c:auto val="1"/>
        <c:lblAlgn val="ctr"/>
        <c:lblOffset val="100"/>
        <c:noMultiLvlLbl val="0"/>
      </c:catAx>
      <c:valAx>
        <c:axId val="-623244816"/>
        <c:scaling>
          <c:orientation val="minMax"/>
          <c:max val="4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3250256"/>
        <c:crosses val="autoZero"/>
        <c:crossBetween val="between"/>
        <c:minorUnit val="0.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9890642177698832"/>
          <c:y val="4.834658593244924E-2"/>
          <c:w val="8.7693242036362223E-2"/>
          <c:h val="0.192626634694651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 algn="ct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Latn-B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Projekcija DSG budžeta</a:t>
            </a:r>
            <a:r>
              <a:rPr lang="sr-Latn-BA" sz="3600" b="1" i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r-Latn-BA" sz="3600" b="1" i="1" u="none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indeks</a:t>
            </a:r>
            <a:r>
              <a:rPr lang="sr-Latn-BA" sz="3600" b="1" i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0081754835270604"/>
          <c:y val="4.677987047439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algn="ct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0460918944200682E-2"/>
          <c:y val="0.14710949359715872"/>
          <c:w val="0.88734805026842178"/>
          <c:h val="0.75658352240453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DSG budžet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2"/>
              <c:layout>
                <c:manualLayout>
                  <c:x val="-1.6435201702484425E-2"/>
                  <c:y val="3.09359519419708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3085994302440512E-2"/>
                  <c:y val="4.37641956878105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5266993352847305E-2"/>
                  <c:y val="2.33899352371983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9.8144957268303835E-3"/>
                  <c:y val="1.9491612697665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9.8144957268303835E-3"/>
                  <c:y val="-1.1694967618599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Bolnica 1</c:v>
                </c:pt>
                <c:pt idx="1">
                  <c:v>Bolnica 2</c:v>
                </c:pt>
                <c:pt idx="2">
                  <c:v>Bolnica 3</c:v>
                </c:pt>
                <c:pt idx="3">
                  <c:v>Bolnica 4</c:v>
                </c:pt>
                <c:pt idx="4">
                  <c:v>Bolnica 5</c:v>
                </c:pt>
                <c:pt idx="5">
                  <c:v>Bolnica 6</c:v>
                </c:pt>
                <c:pt idx="6">
                  <c:v>Bolnica 7</c:v>
                </c:pt>
                <c:pt idx="7">
                  <c:v>Bolnica 8</c:v>
                </c:pt>
                <c:pt idx="8">
                  <c:v>Bolnica 9</c:v>
                </c:pt>
                <c:pt idx="9">
                  <c:v>Bolnica 10</c:v>
                </c:pt>
                <c:pt idx="10">
                  <c:v>Bolnica 11</c:v>
                </c:pt>
                <c:pt idx="11">
                  <c:v>Bolnica 12</c:v>
                </c:pt>
                <c:pt idx="12">
                  <c:v>Bolnica 13</c:v>
                </c:pt>
                <c:pt idx="13">
                  <c:v>Bolnica 14</c:v>
                </c:pt>
              </c:strCache>
            </c:strRef>
          </c:cat>
          <c:val>
            <c:numRef>
              <c:f>Sheet1!$B$2:$B$15</c:f>
              <c:numCache>
                <c:formatCode>0.00</c:formatCode>
                <c:ptCount val="14"/>
                <c:pt idx="0">
                  <c:v>0.62</c:v>
                </c:pt>
                <c:pt idx="1">
                  <c:v>0.79</c:v>
                </c:pt>
                <c:pt idx="2">
                  <c:v>0.85</c:v>
                </c:pt>
                <c:pt idx="3">
                  <c:v>0.94</c:v>
                </c:pt>
                <c:pt idx="4">
                  <c:v>0.93</c:v>
                </c:pt>
                <c:pt idx="5">
                  <c:v>0.92</c:v>
                </c:pt>
                <c:pt idx="6">
                  <c:v>0.96</c:v>
                </c:pt>
                <c:pt idx="7">
                  <c:v>1.07</c:v>
                </c:pt>
                <c:pt idx="8">
                  <c:v>1.33</c:v>
                </c:pt>
                <c:pt idx="9">
                  <c:v>1.31</c:v>
                </c:pt>
                <c:pt idx="10">
                  <c:v>1.45</c:v>
                </c:pt>
                <c:pt idx="11">
                  <c:v>1.48</c:v>
                </c:pt>
                <c:pt idx="12">
                  <c:v>0.85</c:v>
                </c:pt>
                <c:pt idx="13">
                  <c:v>1.73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52-4F72-B6DD-7D703EFC09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DSG budžet bez skupih lekova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1"/>
              <c:layout>
                <c:manualLayout>
                  <c:x val="9.8145386598825594E-3"/>
                  <c:y val="-2.8255777405339355E-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220882052687612E-2"/>
                      <c:h val="4.231920723467272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2714985756100881E-3"/>
                  <c:y val="2.5339096506964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176493827643927E-2"/>
                  <c:y val="1.3644128888365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357492878050561E-2"/>
                  <c:y val="-1.1694967618599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6334966764236324E-3"/>
                  <c:y val="-3.8983225395332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9.8144957268303835E-3"/>
                  <c:y val="-7.79664507906618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1.4176493827643808E-2"/>
                  <c:y val="-2.7288257776731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5.4524976260168804E-3"/>
                  <c:y val="-5.8474838092996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1.1995494777237057E-2"/>
                  <c:y val="-3.8983225395330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5266993352847104E-2"/>
                  <c:y val="-3.8983225395331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1.3085994302440512E-2"/>
                  <c:y val="-5.8474838092996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9.8144957268303835E-3"/>
                  <c:y val="-7.146842094880862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8.723996201627008E-3"/>
                  <c:y val="-1.94916126976656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Bolnica 1</c:v>
                </c:pt>
                <c:pt idx="1">
                  <c:v>Bolnica 2</c:v>
                </c:pt>
                <c:pt idx="2">
                  <c:v>Bolnica 3</c:v>
                </c:pt>
                <c:pt idx="3">
                  <c:v>Bolnica 4</c:v>
                </c:pt>
                <c:pt idx="4">
                  <c:v>Bolnica 5</c:v>
                </c:pt>
                <c:pt idx="5">
                  <c:v>Bolnica 6</c:v>
                </c:pt>
                <c:pt idx="6">
                  <c:v>Bolnica 7</c:v>
                </c:pt>
                <c:pt idx="7">
                  <c:v>Bolnica 8</c:v>
                </c:pt>
                <c:pt idx="8">
                  <c:v>Bolnica 9</c:v>
                </c:pt>
                <c:pt idx="9">
                  <c:v>Bolnica 10</c:v>
                </c:pt>
                <c:pt idx="10">
                  <c:v>Bolnica 11</c:v>
                </c:pt>
                <c:pt idx="11">
                  <c:v>Bolnica 12</c:v>
                </c:pt>
                <c:pt idx="12">
                  <c:v>Bolnica 13</c:v>
                </c:pt>
                <c:pt idx="13">
                  <c:v>Bolnica 14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0">
                  <c:v>1.23</c:v>
                </c:pt>
                <c:pt idx="1">
                  <c:v>0.69</c:v>
                </c:pt>
                <c:pt idx="2">
                  <c:v>0.93</c:v>
                </c:pt>
                <c:pt idx="3">
                  <c:v>0.82</c:v>
                </c:pt>
                <c:pt idx="4">
                  <c:v>1.03</c:v>
                </c:pt>
                <c:pt idx="5">
                  <c:v>0.8</c:v>
                </c:pt>
                <c:pt idx="6">
                  <c:v>0.83</c:v>
                </c:pt>
                <c:pt idx="7">
                  <c:v>0.95</c:v>
                </c:pt>
                <c:pt idx="8">
                  <c:v>1.45</c:v>
                </c:pt>
                <c:pt idx="9">
                  <c:v>1.19</c:v>
                </c:pt>
                <c:pt idx="10">
                  <c:v>1.26</c:v>
                </c:pt>
                <c:pt idx="11">
                  <c:v>1.28</c:v>
                </c:pt>
                <c:pt idx="12">
                  <c:v>0.76</c:v>
                </c:pt>
                <c:pt idx="13">
                  <c:v>1.51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623243184"/>
        <c:axId val="-623252432"/>
      </c:barChart>
      <c:catAx>
        <c:axId val="-62324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3252432"/>
        <c:crosses val="autoZero"/>
        <c:auto val="1"/>
        <c:lblAlgn val="ctr"/>
        <c:lblOffset val="100"/>
        <c:noMultiLvlLbl val="0"/>
      </c:catAx>
      <c:valAx>
        <c:axId val="-62325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3243184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</c:plotArea>
    <c:legend>
      <c:legendPos val="b"/>
      <c:layout>
        <c:manualLayout>
          <c:xMode val="edge"/>
          <c:yMode val="edge"/>
          <c:x val="0.34313142863423352"/>
          <c:y val="0.95929644424153815"/>
          <c:w val="0.29847014937868577"/>
          <c:h val="3.98875134426899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sideWall>
    <c:backWall>
      <c:thickness val="0"/>
      <c:sp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'Projekcija DSG SVE I BEZ'!$I$123</c:f>
              <c:strCache>
                <c:ptCount val="1"/>
                <c:pt idx="0">
                  <c:v>DSG budžet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7189550577492875E-3"/>
                  <c:y val="-7.4010315989083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0065370808490022E-3"/>
                  <c:y val="-3.70051579945418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5.7189550577492875E-3"/>
                  <c:y val="-1.72690737307862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1437910115498575E-3"/>
                  <c:y val="-2.2203094796725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8.0065370808490022E-3"/>
                  <c:y val="-2.7137115862664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'Projekcija DSG SVE I BEZ'!$H$124:$H$128</c:f>
              <c:strCache>
                <c:ptCount val="5"/>
                <c:pt idx="0">
                  <c:v>Bolnica 1</c:v>
                </c:pt>
                <c:pt idx="1">
                  <c:v>Bolnica 2</c:v>
                </c:pt>
                <c:pt idx="2">
                  <c:v>Bolnica 3</c:v>
                </c:pt>
                <c:pt idx="3">
                  <c:v>Bolnica 4</c:v>
                </c:pt>
                <c:pt idx="4">
                  <c:v>Bolnica 5</c:v>
                </c:pt>
              </c:strCache>
            </c:strRef>
          </c:cat>
          <c:val>
            <c:numRef>
              <c:f>'Projekcija DSG SVE I BEZ'!$I$124:$I$128</c:f>
              <c:numCache>
                <c:formatCode>0.00</c:formatCode>
                <c:ptCount val="5"/>
                <c:pt idx="0">
                  <c:v>0.93956812070084272</c:v>
                </c:pt>
                <c:pt idx="1">
                  <c:v>1.065474208462645</c:v>
                </c:pt>
                <c:pt idx="2">
                  <c:v>1.3082072982803998</c:v>
                </c:pt>
                <c:pt idx="3">
                  <c:v>1.4464063036746311</c:v>
                </c:pt>
                <c:pt idx="4">
                  <c:v>0.8450758138828981</c:v>
                </c:pt>
              </c:numCache>
            </c:numRef>
          </c:val>
        </c:ser>
        <c:ser>
          <c:idx val="1"/>
          <c:order val="1"/>
          <c:tx>
            <c:strRef>
              <c:f>'Projekcija DSG SVE I BEZ'!$J$123</c:f>
              <c:strCache>
                <c:ptCount val="1"/>
                <c:pt idx="0">
                  <c:v>DSG budžet bez skupih lekova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294119103948719E-2"/>
                  <c:y val="-9.86804213187788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2581701127048433E-2"/>
                  <c:y val="-7.4010315989083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4869283150148065E-2"/>
                  <c:y val="-1.4802063197816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7156865173247864E-2"/>
                  <c:y val="-3.2071136928602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9444447196347411E-2"/>
                  <c:y val="-9.86804213187783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'Projekcija DSG SVE I BEZ'!$H$124:$H$128</c:f>
              <c:strCache>
                <c:ptCount val="5"/>
                <c:pt idx="0">
                  <c:v>Bolnica 1</c:v>
                </c:pt>
                <c:pt idx="1">
                  <c:v>Bolnica 2</c:v>
                </c:pt>
                <c:pt idx="2">
                  <c:v>Bolnica 3</c:v>
                </c:pt>
                <c:pt idx="3">
                  <c:v>Bolnica 4</c:v>
                </c:pt>
                <c:pt idx="4">
                  <c:v>Bolnica 5</c:v>
                </c:pt>
              </c:strCache>
            </c:strRef>
          </c:cat>
          <c:val>
            <c:numRef>
              <c:f>'Projekcija DSG SVE I BEZ'!$J$124:$J$128</c:f>
              <c:numCache>
                <c:formatCode>#,##0.00</c:formatCode>
                <c:ptCount val="5"/>
                <c:pt idx="0">
                  <c:v>0.82126534279026797</c:v>
                </c:pt>
                <c:pt idx="1">
                  <c:v>0.95367640412714216</c:v>
                </c:pt>
                <c:pt idx="2">
                  <c:v>1.1925584552229544</c:v>
                </c:pt>
                <c:pt idx="3">
                  <c:v>1.2638113668991899</c:v>
                </c:pt>
                <c:pt idx="4">
                  <c:v>0.75846190024295601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623245904"/>
        <c:axId val="-623256240"/>
        <c:axId val="0"/>
      </c:bar3DChart>
      <c:catAx>
        <c:axId val="-62324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3256240"/>
        <c:crosses val="autoZero"/>
        <c:auto val="1"/>
        <c:lblAlgn val="ctr"/>
        <c:lblOffset val="100"/>
        <c:noMultiLvlLbl val="0"/>
      </c:catAx>
      <c:valAx>
        <c:axId val="-62325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3245904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  <a:alpha val="9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Varijacije!$C$130</c:f>
              <c:strCache>
                <c:ptCount val="1"/>
                <c:pt idx="0">
                  <c:v>Budžet sa skupim lekovima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8115942028985508E-2"/>
                  <c:y val="-3.3298650880251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038647342995169E-3"/>
                  <c:y val="-4.4398201173668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85024154589372E-2"/>
                  <c:y val="-3.88483167794174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7844250446955001E-2"/>
                      <c:h val="5.297260377533286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1.3285024154589372E-2"/>
                  <c:y val="-4.99479763203767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9.6618357487922701E-3"/>
                  <c:y val="-2.4973988160188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Varijacije!$B$131:$B$135</c:f>
              <c:strCache>
                <c:ptCount val="5"/>
                <c:pt idx="0">
                  <c:v>Bolnica 1</c:v>
                </c:pt>
                <c:pt idx="1">
                  <c:v>Bolnica 2</c:v>
                </c:pt>
                <c:pt idx="2">
                  <c:v>Bolnica 3</c:v>
                </c:pt>
                <c:pt idx="3">
                  <c:v>Bolnica 4</c:v>
                </c:pt>
                <c:pt idx="4">
                  <c:v>Bolnica 5</c:v>
                </c:pt>
              </c:strCache>
            </c:strRef>
          </c:cat>
          <c:val>
            <c:numRef>
              <c:f>Varijacije!$C$131:$C$135</c:f>
              <c:numCache>
                <c:formatCode>#,##0.00</c:formatCode>
                <c:ptCount val="5"/>
                <c:pt idx="0">
                  <c:v>0.83248295527114102</c:v>
                </c:pt>
                <c:pt idx="1">
                  <c:v>0.994363300403587</c:v>
                </c:pt>
                <c:pt idx="2">
                  <c:v>1.2084894930337993</c:v>
                </c:pt>
                <c:pt idx="3">
                  <c:v>0.99835220615123921</c:v>
                </c:pt>
                <c:pt idx="4">
                  <c:v>1.1307779906290074</c:v>
                </c:pt>
              </c:numCache>
            </c:numRef>
          </c:val>
        </c:ser>
        <c:ser>
          <c:idx val="1"/>
          <c:order val="1"/>
          <c:tx>
            <c:strRef>
              <c:f>Varijacije!$D$130</c:f>
              <c:strCache>
                <c:ptCount val="1"/>
                <c:pt idx="0">
                  <c:v>Medijana sa skupim lekovima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0869565217391281E-2"/>
                  <c:y val="-3.0523763306896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3285071702993692E-2"/>
                  <c:y val="-3.607342920606320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351496823766586E-2"/>
                      <c:h val="5.297260377533286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570048309178744E-2"/>
                  <c:y val="-3.6073538453605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4492753623188318E-2"/>
                  <c:y val="-2.21991005868340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3351496823766593E-2"/>
                      <c:h val="5.5747491348687131E-2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8.4541062801932361E-3"/>
                  <c:y val="-3.3298650880251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Varijacije!$B$131:$B$135</c:f>
              <c:strCache>
                <c:ptCount val="5"/>
                <c:pt idx="0">
                  <c:v>Bolnica 1</c:v>
                </c:pt>
                <c:pt idx="1">
                  <c:v>Bolnica 2</c:v>
                </c:pt>
                <c:pt idx="2">
                  <c:v>Bolnica 3</c:v>
                </c:pt>
                <c:pt idx="3">
                  <c:v>Bolnica 4</c:v>
                </c:pt>
                <c:pt idx="4">
                  <c:v>Bolnica 5</c:v>
                </c:pt>
              </c:strCache>
            </c:strRef>
          </c:cat>
          <c:val>
            <c:numRef>
              <c:f>Varijacije!$D$131:$D$135</c:f>
              <c:numCache>
                <c:formatCode>#,##0.00</c:formatCode>
                <c:ptCount val="5"/>
                <c:pt idx="0">
                  <c:v>0.57007760522766238</c:v>
                </c:pt>
                <c:pt idx="1">
                  <c:v>0.68093195836517506</c:v>
                </c:pt>
                <c:pt idx="2">
                  <c:v>0.82756384591926613</c:v>
                </c:pt>
                <c:pt idx="3">
                  <c:v>0.68366352881286241</c:v>
                </c:pt>
                <c:pt idx="4">
                  <c:v>0.77434763654123318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623250800"/>
        <c:axId val="-623249712"/>
        <c:axId val="0"/>
      </c:bar3DChart>
      <c:catAx>
        <c:axId val="-62325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3249712"/>
        <c:crosses val="autoZero"/>
        <c:auto val="1"/>
        <c:lblAlgn val="ctr"/>
        <c:lblOffset val="100"/>
        <c:noMultiLvlLbl val="0"/>
      </c:catAx>
      <c:valAx>
        <c:axId val="-623249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23250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6018581916390878E-2"/>
          <c:y val="2.4939685218661477E-2"/>
          <c:w val="0.94302312754383966"/>
          <c:h val="0.7828373709419953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Varijacije!$C$122</c:f>
              <c:strCache>
                <c:ptCount val="1"/>
                <c:pt idx="0">
                  <c:v>Budžet  bez skupih lekova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4492753623188406E-2"/>
                  <c:y val="-4.3779637435657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9.6618357487922267E-3"/>
                  <c:y val="-3.5023709948526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7.2464243599984785E-3"/>
                  <c:y val="-1.751174006707821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936037886568521E-2"/>
                      <c:h val="5.571688524311371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6.0386473429950805E-3"/>
                  <c:y val="-2.9186424957105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285024154589372E-2"/>
                  <c:y val="-3.21050674528156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Varijacije!$B$123:$B$127</c:f>
              <c:strCache>
                <c:ptCount val="5"/>
                <c:pt idx="0">
                  <c:v>Bolnica 1</c:v>
                </c:pt>
                <c:pt idx="1">
                  <c:v>Bolnica 2</c:v>
                </c:pt>
                <c:pt idx="2">
                  <c:v>Bolnica 3</c:v>
                </c:pt>
                <c:pt idx="3">
                  <c:v>Bolnica 4</c:v>
                </c:pt>
                <c:pt idx="4">
                  <c:v>Bolnica 5</c:v>
                </c:pt>
              </c:strCache>
            </c:strRef>
          </c:cat>
          <c:val>
            <c:numRef>
              <c:f>Varijacije!$C$123:$C$127</c:f>
              <c:numCache>
                <c:formatCode>#,##0.00</c:formatCode>
                <c:ptCount val="5"/>
                <c:pt idx="0">
                  <c:v>1.0350891539313338</c:v>
                </c:pt>
                <c:pt idx="1">
                  <c:v>1.1534061664184807</c:v>
                </c:pt>
                <c:pt idx="2">
                  <c:v>0.91089074043432205</c:v>
                </c:pt>
                <c:pt idx="3">
                  <c:v>0.65021843885104347</c:v>
                </c:pt>
                <c:pt idx="4">
                  <c:v>1.3154636808403728</c:v>
                </c:pt>
              </c:numCache>
            </c:numRef>
          </c:val>
        </c:ser>
        <c:ser>
          <c:idx val="1"/>
          <c:order val="1"/>
          <c:tx>
            <c:strRef>
              <c:f>Varijacije!$D$122</c:f>
              <c:strCache>
                <c:ptCount val="1"/>
                <c:pt idx="0">
                  <c:v>Medijana bez skupih lekova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70048309178744E-2"/>
                  <c:y val="-4.37796374356577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0869565217391261E-2"/>
                  <c:y val="-2.9186424957105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3285024154589372E-2"/>
                  <c:y val="-2.6267782461394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3285024154589372E-2"/>
                  <c:y val="-3.502370994852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570048309178744E-2"/>
                  <c:y val="-2.9186424957105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Varijacije!$B$123:$B$127</c:f>
              <c:strCache>
                <c:ptCount val="5"/>
                <c:pt idx="0">
                  <c:v>Bolnica 1</c:v>
                </c:pt>
                <c:pt idx="1">
                  <c:v>Bolnica 2</c:v>
                </c:pt>
                <c:pt idx="2">
                  <c:v>Bolnica 3</c:v>
                </c:pt>
                <c:pt idx="3">
                  <c:v>Bolnica 4</c:v>
                </c:pt>
                <c:pt idx="4">
                  <c:v>Bolnica 5</c:v>
                </c:pt>
              </c:strCache>
            </c:strRef>
          </c:cat>
          <c:val>
            <c:numRef>
              <c:f>Varijacije!$D$123:$D$127</c:f>
              <c:numCache>
                <c:formatCode>#,##0.00</c:formatCode>
                <c:ptCount val="5"/>
                <c:pt idx="0">
                  <c:v>0.57108101428852931</c:v>
                </c:pt>
                <c:pt idx="1">
                  <c:v>0.72253150675439892</c:v>
                </c:pt>
                <c:pt idx="2">
                  <c:v>0.3831061344253906</c:v>
                </c:pt>
                <c:pt idx="3">
                  <c:v>0.6400399253262774</c:v>
                </c:pt>
                <c:pt idx="4">
                  <c:v>0.94828272921698364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584947152"/>
        <c:axId val="-584951504"/>
        <c:axId val="0"/>
      </c:bar3DChart>
      <c:catAx>
        <c:axId val="-58494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4951504"/>
        <c:crosses val="autoZero"/>
        <c:auto val="1"/>
        <c:lblAlgn val="ctr"/>
        <c:lblOffset val="100"/>
        <c:noMultiLvlLbl val="0"/>
      </c:catAx>
      <c:valAx>
        <c:axId val="-58495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494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5232017193502987"/>
          <c:y val="0.93310770158512168"/>
          <c:w val="0.49535956103313172"/>
          <c:h val="6.6892298414878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sr-Latn-RS" sz="2128" b="0" i="1" u="none" strike="noStrike" kern="1200" cap="none" spc="50" normalizeH="0" baseline="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pPr>
            <a:r>
              <a:rPr lang="sr-Cyrl-RS" sz="2400" b="1" i="1" dirty="0">
                <a:solidFill>
                  <a:srgbClr val="FF0000"/>
                </a:solidFill>
              </a:rPr>
              <a:t>Укупан </a:t>
            </a:r>
            <a:r>
              <a:rPr lang="sr-Cyrl-RS" sz="2400" b="1" i="1" dirty="0" smtClean="0">
                <a:solidFill>
                  <a:srgbClr val="FF0000"/>
                </a:solidFill>
              </a:rPr>
              <a:t>број различитих  </a:t>
            </a:r>
            <a:r>
              <a:rPr lang="sr-Cyrl-RS" sz="2400" b="1" i="1" dirty="0">
                <a:solidFill>
                  <a:srgbClr val="FF0000"/>
                </a:solidFill>
              </a:rPr>
              <a:t>ДСГ</a:t>
            </a:r>
            <a:endParaRPr lang="en-US" sz="2400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r-Latn-RS" sz="2128" b="0" i="1" u="none" strike="noStrike" kern="1200" cap="none" spc="50" normalizeH="0" baseline="0">
              <a:solidFill>
                <a:srgbClr val="FFFF00"/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0367205181432397E-2"/>
          <c:y val="0.10514561065285372"/>
          <c:w val="0.92945161097478979"/>
          <c:h val="0.567018583366991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0"/>
              <c:layout>
                <c:manualLayout>
                  <c:x val="3.7683029739327485E-3"/>
                  <c:y val="5.20218728269784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sr-Latn-RS"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КЦ Крагујевац</c:v>
                </c:pt>
                <c:pt idx="1">
                  <c:v>КБЦ Бежанијска коса</c:v>
                </c:pt>
                <c:pt idx="2">
                  <c:v>ОБ Зрењанин</c:v>
                </c:pt>
                <c:pt idx="3">
                  <c:v>ОБ Лесковац</c:v>
                </c:pt>
                <c:pt idx="4">
                  <c:v>ОБ Крушевац</c:v>
                </c:pt>
                <c:pt idx="5">
                  <c:v>ОБ Сента</c:v>
                </c:pt>
                <c:pt idx="6">
                  <c:v>ЗЦ Кладово</c:v>
                </c:pt>
                <c:pt idx="7">
                  <c:v>Институт Бањица</c:v>
                </c:pt>
                <c:pt idx="8">
                  <c:v>ИМД "др Вукан Чупић"</c:v>
                </c:pt>
                <c:pt idx="9">
                  <c:v>Институт Дедиње</c:v>
                </c:pt>
                <c:pt idx="10">
                  <c:v>ИКВБ Војводине</c:v>
                </c:pt>
                <c:pt idx="11">
                  <c:v>Институт за онкологију Војводине</c:v>
                </c:pt>
                <c:pt idx="12">
                  <c:v>ГАК Народни фронт</c:v>
                </c:pt>
                <c:pt idx="13">
                  <c:v>СБ Врњачка Бања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416</c:v>
                </c:pt>
                <c:pt idx="1">
                  <c:v>238</c:v>
                </c:pt>
                <c:pt idx="2">
                  <c:v>285</c:v>
                </c:pt>
                <c:pt idx="3">
                  <c:v>264</c:v>
                </c:pt>
                <c:pt idx="4">
                  <c:v>269</c:v>
                </c:pt>
                <c:pt idx="5">
                  <c:v>179</c:v>
                </c:pt>
                <c:pt idx="6">
                  <c:v>109</c:v>
                </c:pt>
                <c:pt idx="7">
                  <c:v>106</c:v>
                </c:pt>
                <c:pt idx="8">
                  <c:v>226</c:v>
                </c:pt>
                <c:pt idx="9">
                  <c:v>67</c:v>
                </c:pt>
                <c:pt idx="10">
                  <c:v>71</c:v>
                </c:pt>
                <c:pt idx="11">
                  <c:v>74</c:v>
                </c:pt>
                <c:pt idx="12">
                  <c:v>59</c:v>
                </c:pt>
                <c:pt idx="13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3A-4F7E-AB55-89F2BCFEB8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-638854304"/>
        <c:axId val="-638862464"/>
      </c:barChart>
      <c:catAx>
        <c:axId val="-638854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r-Latn-RS" sz="1197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38862464"/>
        <c:crosses val="autoZero"/>
        <c:auto val="1"/>
        <c:lblAlgn val="ctr"/>
        <c:lblOffset val="100"/>
        <c:noMultiLvlLbl val="0"/>
      </c:catAx>
      <c:valAx>
        <c:axId val="-638862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r-Latn-RS" sz="1197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38854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sr-Latn-RS"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КЦ Крагујевац</c:v>
                </c:pt>
                <c:pt idx="1">
                  <c:v>КБЦ Бежанијска коса</c:v>
                </c:pt>
                <c:pt idx="2">
                  <c:v>ОБ Зрењанин</c:v>
                </c:pt>
                <c:pt idx="3">
                  <c:v>ОБ Лесковац</c:v>
                </c:pt>
                <c:pt idx="4">
                  <c:v>ОБ Крушевац</c:v>
                </c:pt>
                <c:pt idx="5">
                  <c:v>ОБ Сента</c:v>
                </c:pt>
                <c:pt idx="6">
                  <c:v>ЗЦ Кладово</c:v>
                </c:pt>
                <c:pt idx="7">
                  <c:v>Институт Бањица</c:v>
                </c:pt>
                <c:pt idx="8">
                  <c:v>ИМД "др Вукан Чупић"</c:v>
                </c:pt>
                <c:pt idx="9">
                  <c:v>Институт Дедиње</c:v>
                </c:pt>
                <c:pt idx="10">
                  <c:v>ИКВБ Војводине</c:v>
                </c:pt>
                <c:pt idx="11">
                  <c:v>Институт за онкологију Војводине</c:v>
                </c:pt>
                <c:pt idx="12">
                  <c:v>ГАК Народни фронт</c:v>
                </c:pt>
                <c:pt idx="13">
                  <c:v>СБ Врњачка Бања</c:v>
                </c:pt>
              </c:strCache>
            </c:strRef>
          </c:cat>
          <c:val>
            <c:numRef>
              <c:f>Sheet1!$B$2:$B$15</c:f>
              <c:numCache>
                <c:formatCode>#,##0.0_ ;\-#,##0.0\ </c:formatCode>
                <c:ptCount val="14"/>
                <c:pt idx="0">
                  <c:v>7.0290540000000004</c:v>
                </c:pt>
                <c:pt idx="1">
                  <c:v>4.0084239999999998</c:v>
                </c:pt>
                <c:pt idx="2">
                  <c:v>5.6137259999999998</c:v>
                </c:pt>
                <c:pt idx="3">
                  <c:v>6.4600090000000003</c:v>
                </c:pt>
                <c:pt idx="4">
                  <c:v>6.5982760000000003</c:v>
                </c:pt>
                <c:pt idx="5">
                  <c:v>5.0686140000000002</c:v>
                </c:pt>
                <c:pt idx="6">
                  <c:v>3.439349</c:v>
                </c:pt>
                <c:pt idx="7">
                  <c:v>12.129728999999999</c:v>
                </c:pt>
                <c:pt idx="8">
                  <c:v>14.168024000000001</c:v>
                </c:pt>
                <c:pt idx="9">
                  <c:v>6.8071330000000003</c:v>
                </c:pt>
                <c:pt idx="10">
                  <c:v>6.7855939999999997</c:v>
                </c:pt>
                <c:pt idx="11">
                  <c:v>3.2761840000000002</c:v>
                </c:pt>
                <c:pt idx="12">
                  <c:v>3.5674320000000002</c:v>
                </c:pt>
                <c:pt idx="13">
                  <c:v>6.9858149999999997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58-485B-9227-22A09F1084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-638852672"/>
        <c:axId val="-638851584"/>
      </c:barChart>
      <c:catAx>
        <c:axId val="-638852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r-Latn-RS" sz="14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638851584"/>
        <c:crosses val="autoZero"/>
        <c:auto val="1"/>
        <c:lblAlgn val="ctr"/>
        <c:lblOffset val="100"/>
        <c:noMultiLvlLbl val="0"/>
      </c:catAx>
      <c:valAx>
        <c:axId val="-63885158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crossAx val="-638852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Просечан број пратећих дијагноза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КЦ Крагујевац</c:v>
                </c:pt>
                <c:pt idx="1">
                  <c:v>КБЦ Бежанијска коса</c:v>
                </c:pt>
                <c:pt idx="2">
                  <c:v>ОБ Зрењанин</c:v>
                </c:pt>
                <c:pt idx="3">
                  <c:v>ОБ Лесковац</c:v>
                </c:pt>
                <c:pt idx="4">
                  <c:v>ОБ Крушевац</c:v>
                </c:pt>
                <c:pt idx="5">
                  <c:v>ОБ Сента</c:v>
                </c:pt>
                <c:pt idx="6">
                  <c:v>ЗЦ Кладово</c:v>
                </c:pt>
                <c:pt idx="7">
                  <c:v>Институт Бањица</c:v>
                </c:pt>
                <c:pt idx="8">
                  <c:v>ИМД "др Вукан Чупић"</c:v>
                </c:pt>
                <c:pt idx="9">
                  <c:v>Институт Дедиње</c:v>
                </c:pt>
                <c:pt idx="10">
                  <c:v>ИКВБ Војводине</c:v>
                </c:pt>
                <c:pt idx="11">
                  <c:v>Институт за онкологију Војводине</c:v>
                </c:pt>
                <c:pt idx="12">
                  <c:v>ГАК Народни фронт</c:v>
                </c:pt>
                <c:pt idx="13">
                  <c:v>СБ Врњачка Бања</c:v>
                </c:pt>
              </c:strCache>
            </c:strRef>
          </c:cat>
          <c:val>
            <c:numRef>
              <c:f>Sheet1!$B$2:$B$15</c:f>
              <c:numCache>
                <c:formatCode>#,##0.0_ ;\-#,##0.0\ </c:formatCode>
                <c:ptCount val="14"/>
                <c:pt idx="0">
                  <c:v>2.3339115351257589</c:v>
                </c:pt>
                <c:pt idx="1">
                  <c:v>3.2581764122893957</c:v>
                </c:pt>
                <c:pt idx="2">
                  <c:v>2.6954055587067498</c:v>
                </c:pt>
                <c:pt idx="3">
                  <c:v>1.2244304411051865</c:v>
                </c:pt>
                <c:pt idx="4">
                  <c:v>1.9924609585352722</c:v>
                </c:pt>
                <c:pt idx="5">
                  <c:v>3.5273189326556542</c:v>
                </c:pt>
                <c:pt idx="6">
                  <c:v>0.9674556213017752</c:v>
                </c:pt>
                <c:pt idx="7">
                  <c:v>1.8154440154440152</c:v>
                </c:pt>
                <c:pt idx="8">
                  <c:v>1.7530549898167009</c:v>
                </c:pt>
                <c:pt idx="9">
                  <c:v>6.4029062087186261</c:v>
                </c:pt>
                <c:pt idx="10">
                  <c:v>8.6130653266331638</c:v>
                </c:pt>
                <c:pt idx="11">
                  <c:v>2.6084056037358234</c:v>
                </c:pt>
                <c:pt idx="12">
                  <c:v>1.687265135699374</c:v>
                </c:pt>
                <c:pt idx="13">
                  <c:v>6.2411347517730498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B4-4FEF-B38D-02572B7B8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9"/>
        <c:axId val="-588516880"/>
        <c:axId val="-5885125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Просечан PCCL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КЦ Крагујевац</c:v>
                </c:pt>
                <c:pt idx="1">
                  <c:v>КБЦ Бежанијска коса</c:v>
                </c:pt>
                <c:pt idx="2">
                  <c:v>ОБ Зрењанин</c:v>
                </c:pt>
                <c:pt idx="3">
                  <c:v>ОБ Лесковац</c:v>
                </c:pt>
                <c:pt idx="4">
                  <c:v>ОБ Крушевац</c:v>
                </c:pt>
                <c:pt idx="5">
                  <c:v>ОБ Сента</c:v>
                </c:pt>
                <c:pt idx="6">
                  <c:v>ЗЦ Кладово</c:v>
                </c:pt>
                <c:pt idx="7">
                  <c:v>Институт Бањица</c:v>
                </c:pt>
                <c:pt idx="8">
                  <c:v>ИМД "др Вукан Чупић"</c:v>
                </c:pt>
                <c:pt idx="9">
                  <c:v>Институт Дедиње</c:v>
                </c:pt>
                <c:pt idx="10">
                  <c:v>ИКВБ Војводине</c:v>
                </c:pt>
                <c:pt idx="11">
                  <c:v>Институт за онкологију Војводине</c:v>
                </c:pt>
                <c:pt idx="12">
                  <c:v>ГАК Народни фронт</c:v>
                </c:pt>
                <c:pt idx="13">
                  <c:v>СБ Врњачка Бања</c:v>
                </c:pt>
              </c:strCache>
            </c:strRef>
          </c:cat>
          <c:val>
            <c:numRef>
              <c:f>Sheet1!$C$2:$C$15</c:f>
              <c:numCache>
                <c:formatCode>#,##0.00_ ;\-#,##0.00\ </c:formatCode>
                <c:ptCount val="14"/>
                <c:pt idx="0">
                  <c:v>0.82827406764961009</c:v>
                </c:pt>
                <c:pt idx="1">
                  <c:v>1.0629335976214098</c:v>
                </c:pt>
                <c:pt idx="2">
                  <c:v>0.86273397617697112</c:v>
                </c:pt>
                <c:pt idx="3">
                  <c:v>0.62918080465341719</c:v>
                </c:pt>
                <c:pt idx="4">
                  <c:v>0.78190630048465293</c:v>
                </c:pt>
                <c:pt idx="5">
                  <c:v>1.39263024142313</c:v>
                </c:pt>
                <c:pt idx="6">
                  <c:v>0.50591715976331386</c:v>
                </c:pt>
                <c:pt idx="7">
                  <c:v>0.78378378378378399</c:v>
                </c:pt>
                <c:pt idx="8">
                  <c:v>0.56211812627291191</c:v>
                </c:pt>
                <c:pt idx="9">
                  <c:v>2.6538969616908901</c:v>
                </c:pt>
                <c:pt idx="10">
                  <c:v>2.5058626465661598</c:v>
                </c:pt>
                <c:pt idx="11">
                  <c:v>1.1447631754503</c:v>
                </c:pt>
                <c:pt idx="12">
                  <c:v>0.63966597077244303</c:v>
                </c:pt>
                <c:pt idx="13">
                  <c:v>2.3049645390070901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6B4-4FEF-B38D-02572B7B8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88518512"/>
        <c:axId val="-588511984"/>
      </c:lineChart>
      <c:catAx>
        <c:axId val="-588516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r-Latn-RS"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512528"/>
        <c:crosses val="autoZero"/>
        <c:auto val="1"/>
        <c:lblAlgn val="ctr"/>
        <c:lblOffset val="100"/>
        <c:noMultiLvlLbl val="0"/>
      </c:catAx>
      <c:valAx>
        <c:axId val="-58851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r-Latn-R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516880"/>
        <c:crosses val="autoZero"/>
        <c:crossBetween val="between"/>
      </c:valAx>
      <c:valAx>
        <c:axId val="-588511984"/>
        <c:scaling>
          <c:orientation val="minMax"/>
        </c:scaling>
        <c:delete val="0"/>
        <c:axPos val="r"/>
        <c:numFmt formatCode="#,##0.00_ ;\-#,##0.00\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sr-Latn-R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518512"/>
        <c:crosses val="max"/>
        <c:crossBetween val="between"/>
      </c:valAx>
      <c:catAx>
        <c:axId val="-588518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5885119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sr-Latn-RS"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770833333333333"/>
          <c:h val="0.798514671429403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'% STACIONARA'!$B$20</c:f>
              <c:strCache>
                <c:ptCount val="1"/>
                <c:pt idx="0">
                  <c:v>E-FAKTURA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STACIONARA'!$A$21:$A$34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Vojvodine</c:v>
                </c:pt>
                <c:pt idx="3">
                  <c:v>KBC "Bežanijska kosa"</c:v>
                </c:pt>
                <c:pt idx="4">
                  <c:v>Institut za onkologiju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'% STACIONARA'!$B$21:$B$34</c:f>
              <c:numCache>
                <c:formatCode>0.00%</c:formatCode>
                <c:ptCount val="14"/>
                <c:pt idx="0">
                  <c:v>0.79790000000000005</c:v>
                </c:pt>
                <c:pt idx="1">
                  <c:v>0.96450000000000002</c:v>
                </c:pt>
                <c:pt idx="2">
                  <c:v>0.91069999999999995</c:v>
                </c:pt>
                <c:pt idx="3">
                  <c:v>0.73540000000000005</c:v>
                </c:pt>
                <c:pt idx="4">
                  <c:v>0.74039999999999995</c:v>
                </c:pt>
                <c:pt idx="5">
                  <c:v>0.89319999999999999</c:v>
                </c:pt>
                <c:pt idx="6">
                  <c:v>0.80049999999999999</c:v>
                </c:pt>
                <c:pt idx="7">
                  <c:v>0.76700000000000002</c:v>
                </c:pt>
                <c:pt idx="8">
                  <c:v>0.65129999999999999</c:v>
                </c:pt>
                <c:pt idx="9">
                  <c:v>0.65559999999999996</c:v>
                </c:pt>
                <c:pt idx="10">
                  <c:v>0.64639999999999997</c:v>
                </c:pt>
                <c:pt idx="11">
                  <c:v>0.56669999999999998</c:v>
                </c:pt>
                <c:pt idx="12">
                  <c:v>0.44240000000000002</c:v>
                </c:pt>
                <c:pt idx="13">
                  <c:v>0.85619999999999996</c:v>
                </c:pt>
              </c:numCache>
            </c:numRef>
          </c:val>
        </c:ser>
        <c:ser>
          <c:idx val="1"/>
          <c:order val="1"/>
          <c:tx>
            <c:strRef>
              <c:f>'% STACIONARA'!$C$20</c:f>
              <c:strCache>
                <c:ptCount val="1"/>
                <c:pt idx="0">
                  <c:v>IZVEŠTAJ BOLNICA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STACIONARA'!$A$21:$A$34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Vojvodine</c:v>
                </c:pt>
                <c:pt idx="3">
                  <c:v>KBC "Bežanijska kosa"</c:v>
                </c:pt>
                <c:pt idx="4">
                  <c:v>Institut za onkologiju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'% STACIONARA'!$C$21:$C$34</c:f>
              <c:numCache>
                <c:formatCode>0.00%</c:formatCode>
                <c:ptCount val="14"/>
                <c:pt idx="0">
                  <c:v>0.85499999999999998</c:v>
                </c:pt>
                <c:pt idx="1">
                  <c:v>0.89390000000000003</c:v>
                </c:pt>
                <c:pt idx="2">
                  <c:v>0.88090000000000002</c:v>
                </c:pt>
                <c:pt idx="3">
                  <c:v>0.81479999999999997</c:v>
                </c:pt>
                <c:pt idx="4">
                  <c:v>0.76649999999999996</c:v>
                </c:pt>
                <c:pt idx="5">
                  <c:v>0.9728</c:v>
                </c:pt>
                <c:pt idx="6">
                  <c:v>0.9284</c:v>
                </c:pt>
                <c:pt idx="7">
                  <c:v>0.85780000000000001</c:v>
                </c:pt>
                <c:pt idx="8">
                  <c:v>0.88800000000000001</c:v>
                </c:pt>
                <c:pt idx="9">
                  <c:v>0.80379999999999996</c:v>
                </c:pt>
                <c:pt idx="10">
                  <c:v>0.76519999999999999</c:v>
                </c:pt>
                <c:pt idx="11">
                  <c:v>0.75309999999999999</c:v>
                </c:pt>
                <c:pt idx="12">
                  <c:v>0.95730000000000004</c:v>
                </c:pt>
                <c:pt idx="13">
                  <c:v>0.84340000000000004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-588508720"/>
        <c:axId val="-588513072"/>
        <c:axId val="0"/>
      </c:bar3DChart>
      <c:catAx>
        <c:axId val="-58850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513072"/>
        <c:crosses val="autoZero"/>
        <c:auto val="1"/>
        <c:lblAlgn val="ctr"/>
        <c:lblOffset val="100"/>
        <c:noMultiLvlLbl val="0"/>
      </c:catAx>
      <c:valAx>
        <c:axId val="-588513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50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8082708490591495"/>
          <c:y val="6.7020167265450523E-3"/>
          <c:w val="0.79582916700876249"/>
          <c:h val="0.8465556559392181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'Ukupni troskovi E-faktura'!$B$54</c:f>
              <c:strCache>
                <c:ptCount val="1"/>
                <c:pt idx="0">
                  <c:v>Usluge 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'Ukupni troskovi E-faktura'!$A$55:$A$69</c:f>
              <c:strCache>
                <c:ptCount val="15"/>
                <c:pt idx="0">
                  <c:v>KC Kragujevac</c:v>
                </c:pt>
                <c:pt idx="1">
                  <c:v>KBC "Bežanijska kosa"</c:v>
                </c:pt>
                <c:pt idx="2">
                  <c:v>IOHB "Banjica"</c:v>
                </c:pt>
                <c:pt idx="3">
                  <c:v>IZZMD "Dr Vukan Čupić"</c:v>
                </c:pt>
                <c:pt idx="4">
                  <c:v>GAK "Narodni front"</c:v>
                </c:pt>
                <c:pt idx="5">
                  <c:v>Institut za onkologiju Vojvodine</c:v>
                </c:pt>
                <c:pt idx="6">
                  <c:v>IKVB Vojvodine</c:v>
                </c:pt>
                <c:pt idx="7">
                  <c:v>IKVB "Dedinje"</c:v>
                </c:pt>
                <c:pt idx="8">
                  <c:v>OB Senta</c:v>
                </c:pt>
                <c:pt idx="9">
                  <c:v>OB Leskovac</c:v>
                </c:pt>
                <c:pt idx="10">
                  <c:v>OB Zrenjanin</c:v>
                </c:pt>
                <c:pt idx="11">
                  <c:v>OB Kruševac</c:v>
                </c:pt>
                <c:pt idx="12">
                  <c:v>ZC Kladovo</c:v>
                </c:pt>
                <c:pt idx="13">
                  <c:v>SB Vrnjačka Banja</c:v>
                </c:pt>
                <c:pt idx="14">
                  <c:v>UKUPNO:</c:v>
                </c:pt>
              </c:strCache>
            </c:strRef>
          </c:cat>
          <c:val>
            <c:numRef>
              <c:f>'Ukupni troskovi E-faktura'!$B$55:$B$69</c:f>
              <c:numCache>
                <c:formatCode>#,##0.00</c:formatCode>
                <c:ptCount val="15"/>
                <c:pt idx="0">
                  <c:v>135521737.80000001</c:v>
                </c:pt>
                <c:pt idx="1">
                  <c:v>58618913.859999999</c:v>
                </c:pt>
                <c:pt idx="2" formatCode="General">
                  <c:v>51228255.399999999</c:v>
                </c:pt>
                <c:pt idx="3">
                  <c:v>40905579.009999998</c:v>
                </c:pt>
                <c:pt idx="4">
                  <c:v>70846241.879999995</c:v>
                </c:pt>
                <c:pt idx="5">
                  <c:v>49612663.030000001</c:v>
                </c:pt>
                <c:pt idx="6">
                  <c:v>45547115.340000004</c:v>
                </c:pt>
                <c:pt idx="7">
                  <c:v>105651036.98</c:v>
                </c:pt>
                <c:pt idx="8">
                  <c:v>14925257.75</c:v>
                </c:pt>
                <c:pt idx="9">
                  <c:v>25122223.640000001</c:v>
                </c:pt>
                <c:pt idx="10">
                  <c:v>60136869.969999999</c:v>
                </c:pt>
                <c:pt idx="11">
                  <c:v>25734309.82</c:v>
                </c:pt>
                <c:pt idx="12">
                  <c:v>10478402.66</c:v>
                </c:pt>
                <c:pt idx="13">
                  <c:v>1836608.21</c:v>
                </c:pt>
                <c:pt idx="14">
                  <c:v>696165215.35000014</c:v>
                </c:pt>
              </c:numCache>
            </c:numRef>
          </c:val>
        </c:ser>
        <c:ser>
          <c:idx val="1"/>
          <c:order val="1"/>
          <c:tx>
            <c:strRef>
              <c:f>'Ukupni troskovi E-faktura'!$C$54</c:f>
              <c:strCache>
                <c:ptCount val="1"/>
                <c:pt idx="0">
                  <c:v>BO dan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'Ukupni troskovi E-faktura'!$A$55:$A$69</c:f>
              <c:strCache>
                <c:ptCount val="15"/>
                <c:pt idx="0">
                  <c:v>KC Kragujevac</c:v>
                </c:pt>
                <c:pt idx="1">
                  <c:v>KBC "Bežanijska kosa"</c:v>
                </c:pt>
                <c:pt idx="2">
                  <c:v>IOHB "Banjica"</c:v>
                </c:pt>
                <c:pt idx="3">
                  <c:v>IZZMD "Dr Vukan Čupić"</c:v>
                </c:pt>
                <c:pt idx="4">
                  <c:v>GAK "Narodni front"</c:v>
                </c:pt>
                <c:pt idx="5">
                  <c:v>Institut za onkologiju Vojvodine</c:v>
                </c:pt>
                <c:pt idx="6">
                  <c:v>IKVB Vojvodine</c:v>
                </c:pt>
                <c:pt idx="7">
                  <c:v>IKVB "Dedinje"</c:v>
                </c:pt>
                <c:pt idx="8">
                  <c:v>OB Senta</c:v>
                </c:pt>
                <c:pt idx="9">
                  <c:v>OB Leskovac</c:v>
                </c:pt>
                <c:pt idx="10">
                  <c:v>OB Zrenjanin</c:v>
                </c:pt>
                <c:pt idx="11">
                  <c:v>OB Kruševac</c:v>
                </c:pt>
                <c:pt idx="12">
                  <c:v>ZC Kladovo</c:v>
                </c:pt>
                <c:pt idx="13">
                  <c:v>SB Vrnjačka Banja</c:v>
                </c:pt>
                <c:pt idx="14">
                  <c:v>UKUPNO:</c:v>
                </c:pt>
              </c:strCache>
            </c:strRef>
          </c:cat>
          <c:val>
            <c:numRef>
              <c:f>'Ukupni troskovi E-faktura'!$C$55:$C$69</c:f>
              <c:numCache>
                <c:formatCode>#,##0.00</c:formatCode>
                <c:ptCount val="15"/>
                <c:pt idx="0">
                  <c:v>52764152.350000001</c:v>
                </c:pt>
                <c:pt idx="1">
                  <c:v>14109830.68</c:v>
                </c:pt>
                <c:pt idx="2" formatCode="General">
                  <c:v>20226518.859999999</c:v>
                </c:pt>
                <c:pt idx="3">
                  <c:v>14192842.939999999</c:v>
                </c:pt>
                <c:pt idx="4">
                  <c:v>19969772.940000001</c:v>
                </c:pt>
                <c:pt idx="5">
                  <c:v>8506187.6400000006</c:v>
                </c:pt>
                <c:pt idx="6">
                  <c:v>12045590.539999999</c:v>
                </c:pt>
                <c:pt idx="7">
                  <c:v>11637991.32</c:v>
                </c:pt>
                <c:pt idx="8">
                  <c:v>7874555.2999999998</c:v>
                </c:pt>
                <c:pt idx="9">
                  <c:v>22039296.239999998</c:v>
                </c:pt>
                <c:pt idx="10">
                  <c:v>18006119.18</c:v>
                </c:pt>
                <c:pt idx="11">
                  <c:v>18748746.379999999</c:v>
                </c:pt>
                <c:pt idx="12">
                  <c:v>4755738.9400000004</c:v>
                </c:pt>
                <c:pt idx="13">
                  <c:v>1708461.72</c:v>
                </c:pt>
                <c:pt idx="14">
                  <c:v>226585805.03</c:v>
                </c:pt>
              </c:numCache>
            </c:numRef>
          </c:val>
        </c:ser>
        <c:ser>
          <c:idx val="2"/>
          <c:order val="2"/>
          <c:tx>
            <c:strRef>
              <c:f>'Ukupni troskovi E-faktura'!$D$54</c:f>
              <c:strCache>
                <c:ptCount val="1"/>
                <c:pt idx="0">
                  <c:v>Lekovi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cat>
            <c:strRef>
              <c:f>'Ukupni troskovi E-faktura'!$A$55:$A$69</c:f>
              <c:strCache>
                <c:ptCount val="15"/>
                <c:pt idx="0">
                  <c:v>KC Kragujevac</c:v>
                </c:pt>
                <c:pt idx="1">
                  <c:v>KBC "Bežanijska kosa"</c:v>
                </c:pt>
                <c:pt idx="2">
                  <c:v>IOHB "Banjica"</c:v>
                </c:pt>
                <c:pt idx="3">
                  <c:v>IZZMD "Dr Vukan Čupić"</c:v>
                </c:pt>
                <c:pt idx="4">
                  <c:v>GAK "Narodni front"</c:v>
                </c:pt>
                <c:pt idx="5">
                  <c:v>Institut za onkologiju Vojvodine</c:v>
                </c:pt>
                <c:pt idx="6">
                  <c:v>IKVB Vojvodine</c:v>
                </c:pt>
                <c:pt idx="7">
                  <c:v>IKVB "Dedinje"</c:v>
                </c:pt>
                <c:pt idx="8">
                  <c:v>OB Senta</c:v>
                </c:pt>
                <c:pt idx="9">
                  <c:v>OB Leskovac</c:v>
                </c:pt>
                <c:pt idx="10">
                  <c:v>OB Zrenjanin</c:v>
                </c:pt>
                <c:pt idx="11">
                  <c:v>OB Kruševac</c:v>
                </c:pt>
                <c:pt idx="12">
                  <c:v>ZC Kladovo</c:v>
                </c:pt>
                <c:pt idx="13">
                  <c:v>SB Vrnjačka Banja</c:v>
                </c:pt>
                <c:pt idx="14">
                  <c:v>UKUPNO:</c:v>
                </c:pt>
              </c:strCache>
            </c:strRef>
          </c:cat>
          <c:val>
            <c:numRef>
              <c:f>'Ukupni troskovi E-faktura'!$D$55:$D$69</c:f>
              <c:numCache>
                <c:formatCode>#,##0.00</c:formatCode>
                <c:ptCount val="15"/>
                <c:pt idx="0">
                  <c:v>122373194.48</c:v>
                </c:pt>
                <c:pt idx="1">
                  <c:v>38292827.409999996</c:v>
                </c:pt>
                <c:pt idx="2" formatCode="General">
                  <c:v>7856560.3200000003</c:v>
                </c:pt>
                <c:pt idx="3">
                  <c:v>50339230.659999996</c:v>
                </c:pt>
                <c:pt idx="4">
                  <c:v>7234771.7000000002</c:v>
                </c:pt>
                <c:pt idx="5">
                  <c:v>85539752.700000003</c:v>
                </c:pt>
                <c:pt idx="6">
                  <c:v>9408262.0199999996</c:v>
                </c:pt>
                <c:pt idx="7">
                  <c:v>15344862.83</c:v>
                </c:pt>
                <c:pt idx="8">
                  <c:v>2329737.85</c:v>
                </c:pt>
                <c:pt idx="9">
                  <c:v>9082598.5299999993</c:v>
                </c:pt>
                <c:pt idx="10">
                  <c:v>12391665.789999999</c:v>
                </c:pt>
                <c:pt idx="11">
                  <c:v>12156970.02</c:v>
                </c:pt>
                <c:pt idx="12">
                  <c:v>3707684.2</c:v>
                </c:pt>
                <c:pt idx="13">
                  <c:v>253145.56</c:v>
                </c:pt>
                <c:pt idx="14">
                  <c:v>376311264.06999993</c:v>
                </c:pt>
              </c:numCache>
            </c:numRef>
          </c:val>
        </c:ser>
        <c:ser>
          <c:idx val="3"/>
          <c:order val="3"/>
          <c:tx>
            <c:strRef>
              <c:f>'Ukupni troskovi E-faktura'!$E$54</c:f>
              <c:strCache>
                <c:ptCount val="1"/>
                <c:pt idx="0">
                  <c:v>Materijal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'Ukupni troskovi E-faktura'!$A$55:$A$69</c:f>
              <c:strCache>
                <c:ptCount val="15"/>
                <c:pt idx="0">
                  <c:v>KC Kragujevac</c:v>
                </c:pt>
                <c:pt idx="1">
                  <c:v>KBC "Bežanijska kosa"</c:v>
                </c:pt>
                <c:pt idx="2">
                  <c:v>IOHB "Banjica"</c:v>
                </c:pt>
                <c:pt idx="3">
                  <c:v>IZZMD "Dr Vukan Čupić"</c:v>
                </c:pt>
                <c:pt idx="4">
                  <c:v>GAK "Narodni front"</c:v>
                </c:pt>
                <c:pt idx="5">
                  <c:v>Institut za onkologiju Vojvodine</c:v>
                </c:pt>
                <c:pt idx="6">
                  <c:v>IKVB Vojvodine</c:v>
                </c:pt>
                <c:pt idx="7">
                  <c:v>IKVB "Dedinje"</c:v>
                </c:pt>
                <c:pt idx="8">
                  <c:v>OB Senta</c:v>
                </c:pt>
                <c:pt idx="9">
                  <c:v>OB Leskovac</c:v>
                </c:pt>
                <c:pt idx="10">
                  <c:v>OB Zrenjanin</c:v>
                </c:pt>
                <c:pt idx="11">
                  <c:v>OB Kruševac</c:v>
                </c:pt>
                <c:pt idx="12">
                  <c:v>ZC Kladovo</c:v>
                </c:pt>
                <c:pt idx="13">
                  <c:v>SB Vrnjačka Banja</c:v>
                </c:pt>
                <c:pt idx="14">
                  <c:v>UKUPNO:</c:v>
                </c:pt>
              </c:strCache>
            </c:strRef>
          </c:cat>
          <c:val>
            <c:numRef>
              <c:f>'Ukupni troskovi E-faktura'!$E$55:$E$69</c:f>
              <c:numCache>
                <c:formatCode>#,##0.00</c:formatCode>
                <c:ptCount val="15"/>
                <c:pt idx="0">
                  <c:v>50832308.939999998</c:v>
                </c:pt>
                <c:pt idx="1">
                  <c:v>18548471.690000001</c:v>
                </c:pt>
                <c:pt idx="2" formatCode="General">
                  <c:v>45707372.75</c:v>
                </c:pt>
                <c:pt idx="3">
                  <c:v>11426470.34</c:v>
                </c:pt>
                <c:pt idx="4">
                  <c:v>8452878.4299999997</c:v>
                </c:pt>
                <c:pt idx="5">
                  <c:v>5354460.84</c:v>
                </c:pt>
                <c:pt idx="6">
                  <c:v>61478126.219999999</c:v>
                </c:pt>
                <c:pt idx="7">
                  <c:v>76512734.189999998</c:v>
                </c:pt>
                <c:pt idx="8">
                  <c:v>2046450.08</c:v>
                </c:pt>
                <c:pt idx="9">
                  <c:v>15213530.300000001</c:v>
                </c:pt>
                <c:pt idx="10">
                  <c:v>7195791.0599999996</c:v>
                </c:pt>
                <c:pt idx="11">
                  <c:v>12732273.92</c:v>
                </c:pt>
                <c:pt idx="12">
                  <c:v>2033371.99</c:v>
                </c:pt>
                <c:pt idx="13">
                  <c:v>43782.76</c:v>
                </c:pt>
                <c:pt idx="14">
                  <c:v>317578023.50999999</c:v>
                </c:pt>
              </c:numCache>
            </c:numRef>
          </c:val>
        </c:ser>
        <c:ser>
          <c:idx val="4"/>
          <c:order val="4"/>
          <c:tx>
            <c:strRef>
              <c:f>'Ukupni troskovi E-faktura'!$F$54</c:f>
              <c:strCache>
                <c:ptCount val="1"/>
                <c:pt idx="0">
                  <c:v>Krv 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p3d/>
          </c:spPr>
          <c:invertIfNegative val="0"/>
          <c:cat>
            <c:strRef>
              <c:f>'Ukupni troskovi E-faktura'!$A$55:$A$69</c:f>
              <c:strCache>
                <c:ptCount val="15"/>
                <c:pt idx="0">
                  <c:v>KC Kragujevac</c:v>
                </c:pt>
                <c:pt idx="1">
                  <c:v>KBC "Bežanijska kosa"</c:v>
                </c:pt>
                <c:pt idx="2">
                  <c:v>IOHB "Banjica"</c:v>
                </c:pt>
                <c:pt idx="3">
                  <c:v>IZZMD "Dr Vukan Čupić"</c:v>
                </c:pt>
                <c:pt idx="4">
                  <c:v>GAK "Narodni front"</c:v>
                </c:pt>
                <c:pt idx="5">
                  <c:v>Institut za onkologiju Vojvodine</c:v>
                </c:pt>
                <c:pt idx="6">
                  <c:v>IKVB Vojvodine</c:v>
                </c:pt>
                <c:pt idx="7">
                  <c:v>IKVB "Dedinje"</c:v>
                </c:pt>
                <c:pt idx="8">
                  <c:v>OB Senta</c:v>
                </c:pt>
                <c:pt idx="9">
                  <c:v>OB Leskovac</c:v>
                </c:pt>
                <c:pt idx="10">
                  <c:v>OB Zrenjanin</c:v>
                </c:pt>
                <c:pt idx="11">
                  <c:v>OB Kruševac</c:v>
                </c:pt>
                <c:pt idx="12">
                  <c:v>ZC Kladovo</c:v>
                </c:pt>
                <c:pt idx="13">
                  <c:v>SB Vrnjačka Banja</c:v>
                </c:pt>
                <c:pt idx="14">
                  <c:v>UKUPNO:</c:v>
                </c:pt>
              </c:strCache>
            </c:strRef>
          </c:cat>
          <c:val>
            <c:numRef>
              <c:f>'Ukupni troskovi E-faktura'!$F$55:$F$69</c:f>
              <c:numCache>
                <c:formatCode>#,##0.00</c:formatCode>
                <c:ptCount val="15"/>
                <c:pt idx="0">
                  <c:v>2538861.85</c:v>
                </c:pt>
                <c:pt idx="1">
                  <c:v>2548258.7999999998</c:v>
                </c:pt>
                <c:pt idx="2" formatCode="General">
                  <c:v>3419925.6</c:v>
                </c:pt>
                <c:pt idx="3">
                  <c:v>1670533.25</c:v>
                </c:pt>
                <c:pt idx="4">
                  <c:v>573823.93000000005</c:v>
                </c:pt>
                <c:pt idx="5">
                  <c:v>959888.9</c:v>
                </c:pt>
                <c:pt idx="6">
                  <c:v>980515.89</c:v>
                </c:pt>
                <c:pt idx="7">
                  <c:v>2661559.94</c:v>
                </c:pt>
                <c:pt idx="8">
                  <c:v>358539.07</c:v>
                </c:pt>
                <c:pt idx="9">
                  <c:v>447921</c:v>
                </c:pt>
                <c:pt idx="10">
                  <c:v>854649.76</c:v>
                </c:pt>
                <c:pt idx="11">
                  <c:v>430588.37</c:v>
                </c:pt>
                <c:pt idx="12">
                  <c:v>371186.6</c:v>
                </c:pt>
                <c:pt idx="13">
                  <c:v>0</c:v>
                </c:pt>
                <c:pt idx="14">
                  <c:v>17816252.960000005</c:v>
                </c:pt>
              </c:numCache>
            </c:numRef>
          </c:val>
        </c:ser>
        <c:ser>
          <c:idx val="5"/>
          <c:order val="5"/>
          <c:tx>
            <c:strRef>
              <c:f>'Ukupni troskovi E-faktura'!$G$54</c:f>
              <c:strCache>
                <c:ptCount val="1"/>
                <c:pt idx="0">
                  <c:v>Vu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'Ukupni troskovi E-faktura'!$A$55:$A$69</c:f>
              <c:strCache>
                <c:ptCount val="15"/>
                <c:pt idx="0">
                  <c:v>KC Kragujevac</c:v>
                </c:pt>
                <c:pt idx="1">
                  <c:v>KBC "Bežanijska kosa"</c:v>
                </c:pt>
                <c:pt idx="2">
                  <c:v>IOHB "Banjica"</c:v>
                </c:pt>
                <c:pt idx="3">
                  <c:v>IZZMD "Dr Vukan Čupić"</c:v>
                </c:pt>
                <c:pt idx="4">
                  <c:v>GAK "Narodni front"</c:v>
                </c:pt>
                <c:pt idx="5">
                  <c:v>Institut za onkologiju Vojvodine</c:v>
                </c:pt>
                <c:pt idx="6">
                  <c:v>IKVB Vojvodine</c:v>
                </c:pt>
                <c:pt idx="7">
                  <c:v>IKVB "Dedinje"</c:v>
                </c:pt>
                <c:pt idx="8">
                  <c:v>OB Senta</c:v>
                </c:pt>
                <c:pt idx="9">
                  <c:v>OB Leskovac</c:v>
                </c:pt>
                <c:pt idx="10">
                  <c:v>OB Zrenjanin</c:v>
                </c:pt>
                <c:pt idx="11">
                  <c:v>OB Kruševac</c:v>
                </c:pt>
                <c:pt idx="12">
                  <c:v>ZC Kladovo</c:v>
                </c:pt>
                <c:pt idx="13">
                  <c:v>SB Vrnjačka Banja</c:v>
                </c:pt>
                <c:pt idx="14">
                  <c:v>UKUPNO:</c:v>
                </c:pt>
              </c:strCache>
            </c:strRef>
          </c:cat>
          <c:val>
            <c:numRef>
              <c:f>'Ukupni troskovi E-faktura'!$G$55:$G$69</c:f>
              <c:numCache>
                <c:formatCode>#,##0.00</c:formatCode>
                <c:ptCount val="15"/>
                <c:pt idx="0">
                  <c:v>813323.41</c:v>
                </c:pt>
                <c:pt idx="1">
                  <c:v>0</c:v>
                </c:pt>
                <c:pt idx="2" formatCode="General">
                  <c:v>0</c:v>
                </c:pt>
                <c:pt idx="3">
                  <c:v>8337821</c:v>
                </c:pt>
                <c:pt idx="4">
                  <c:v>0</c:v>
                </c:pt>
                <c:pt idx="5">
                  <c:v>409035.61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9560180.0199999996</c:v>
                </c:pt>
              </c:numCache>
            </c:numRef>
          </c:val>
        </c:ser>
        <c:ser>
          <c:idx val="6"/>
          <c:order val="6"/>
          <c:tx>
            <c:strRef>
              <c:f>'Ukupni troskovi E-faktura'!$H$54</c:f>
              <c:strCache>
                <c:ptCount val="1"/>
                <c:pt idx="0">
                  <c:v>Participacija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'Ukupni troskovi E-faktura'!$A$55:$A$69</c:f>
              <c:strCache>
                <c:ptCount val="15"/>
                <c:pt idx="0">
                  <c:v>KC Kragujevac</c:v>
                </c:pt>
                <c:pt idx="1">
                  <c:v>KBC "Bežanijska kosa"</c:v>
                </c:pt>
                <c:pt idx="2">
                  <c:v>IOHB "Banjica"</c:v>
                </c:pt>
                <c:pt idx="3">
                  <c:v>IZZMD "Dr Vukan Čupić"</c:v>
                </c:pt>
                <c:pt idx="4">
                  <c:v>GAK "Narodni front"</c:v>
                </c:pt>
                <c:pt idx="5">
                  <c:v>Institut za onkologiju Vojvodine</c:v>
                </c:pt>
                <c:pt idx="6">
                  <c:v>IKVB Vojvodine</c:v>
                </c:pt>
                <c:pt idx="7">
                  <c:v>IKVB "Dedinje"</c:v>
                </c:pt>
                <c:pt idx="8">
                  <c:v>OB Senta</c:v>
                </c:pt>
                <c:pt idx="9">
                  <c:v>OB Leskovac</c:v>
                </c:pt>
                <c:pt idx="10">
                  <c:v>OB Zrenjanin</c:v>
                </c:pt>
                <c:pt idx="11">
                  <c:v>OB Kruševac</c:v>
                </c:pt>
                <c:pt idx="12">
                  <c:v>ZC Kladovo</c:v>
                </c:pt>
                <c:pt idx="13">
                  <c:v>SB Vrnjačka Banja</c:v>
                </c:pt>
                <c:pt idx="14">
                  <c:v>UKUPNO:</c:v>
                </c:pt>
              </c:strCache>
            </c:strRef>
          </c:cat>
          <c:val>
            <c:numRef>
              <c:f>'Ukupni troskovi E-faktura'!$H$55:$H$69</c:f>
              <c:numCache>
                <c:formatCode>#,##0.00</c:formatCode>
                <c:ptCount val="15"/>
                <c:pt idx="0">
                  <c:v>411887.35</c:v>
                </c:pt>
                <c:pt idx="1">
                  <c:v>206389</c:v>
                </c:pt>
                <c:pt idx="2" formatCode="General">
                  <c:v>808731.79</c:v>
                </c:pt>
                <c:pt idx="3">
                  <c:v>4850</c:v>
                </c:pt>
                <c:pt idx="4">
                  <c:v>17363</c:v>
                </c:pt>
                <c:pt idx="5">
                  <c:v>0</c:v>
                </c:pt>
                <c:pt idx="6">
                  <c:v>855141</c:v>
                </c:pt>
                <c:pt idx="7">
                  <c:v>559061.82999999996</c:v>
                </c:pt>
                <c:pt idx="8">
                  <c:v>6900</c:v>
                </c:pt>
                <c:pt idx="9">
                  <c:v>97215.16</c:v>
                </c:pt>
                <c:pt idx="10">
                  <c:v>45246</c:v>
                </c:pt>
                <c:pt idx="11">
                  <c:v>175435</c:v>
                </c:pt>
                <c:pt idx="12">
                  <c:v>19750</c:v>
                </c:pt>
                <c:pt idx="13">
                  <c:v>5800</c:v>
                </c:pt>
                <c:pt idx="14">
                  <c:v>3213770.1300000004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gapDepth val="72"/>
        <c:shape val="box"/>
        <c:axId val="-588510896"/>
        <c:axId val="-588516336"/>
        <c:axId val="0"/>
      </c:bar3DChart>
      <c:catAx>
        <c:axId val="-58851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516336"/>
        <c:crosses val="autoZero"/>
        <c:auto val="1"/>
        <c:lblAlgn val="ctr"/>
        <c:lblOffset val="100"/>
        <c:noMultiLvlLbl val="0"/>
      </c:catAx>
      <c:valAx>
        <c:axId val="-5885163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510896"/>
        <c:crosses val="autoZero"/>
        <c:crossBetween val="between"/>
      </c:valAx>
      <c:spPr>
        <a:noFill/>
        <a:ln>
          <a:noFill/>
        </a:ln>
        <a:effectLst>
          <a:outerShdw blurRad="50800" dist="38100" dir="2700000" algn="tl" rotWithShape="0">
            <a:schemeClr val="tx1">
              <a:alpha val="40000"/>
            </a:schemeClr>
          </a:outerShdw>
        </a:effectLst>
      </c:spPr>
    </c:plotArea>
    <c:legend>
      <c:legendPos val="b"/>
      <c:layout>
        <c:manualLayout>
          <c:xMode val="edge"/>
          <c:yMode val="edge"/>
          <c:x val="7.4879217478539165E-2"/>
          <c:y val="0.93539484553346641"/>
          <c:w val="0.87273450279179776"/>
          <c:h val="5.12011210134434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PowerPoint]Ukupni troskovi E-faktura'!$B$170</c:f>
              <c:strCache>
                <c:ptCount val="1"/>
                <c:pt idx="0">
                  <c:v>Usluge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'[Chart in Microsoft PowerPoint]Ukupni troskovi E-faktura'!$A$171:$A$174</c:f>
              <c:strCache>
                <c:ptCount val="4"/>
                <c:pt idx="0">
                  <c:v>OB Leskovac</c:v>
                </c:pt>
                <c:pt idx="1">
                  <c:v>OB Kruševac</c:v>
                </c:pt>
                <c:pt idx="2">
                  <c:v>OB Zrenjanin</c:v>
                </c:pt>
                <c:pt idx="3">
                  <c:v>OB Senta</c:v>
                </c:pt>
              </c:strCache>
            </c:strRef>
          </c:cat>
          <c:val>
            <c:numRef>
              <c:f>'[Chart in Microsoft PowerPoint]Ukupni troskovi E-faktura'!$B$171:$B$174</c:f>
              <c:numCache>
                <c:formatCode>#,##0</c:formatCode>
                <c:ptCount val="4"/>
                <c:pt idx="0">
                  <c:v>25122223.640000001</c:v>
                </c:pt>
                <c:pt idx="1">
                  <c:v>25734309.82</c:v>
                </c:pt>
                <c:pt idx="2">
                  <c:v>60136869.969999999</c:v>
                </c:pt>
                <c:pt idx="3">
                  <c:v>14925257.720000001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PowerPoint]Ukupni troskovi E-faktura'!$C$170</c:f>
              <c:strCache>
                <c:ptCount val="1"/>
                <c:pt idx="0">
                  <c:v>BO dan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'[Chart in Microsoft PowerPoint]Ukupni troskovi E-faktura'!$A$171:$A$174</c:f>
              <c:strCache>
                <c:ptCount val="4"/>
                <c:pt idx="0">
                  <c:v>OB Leskovac</c:v>
                </c:pt>
                <c:pt idx="1">
                  <c:v>OB Kruševac</c:v>
                </c:pt>
                <c:pt idx="2">
                  <c:v>OB Zrenjanin</c:v>
                </c:pt>
                <c:pt idx="3">
                  <c:v>OB Senta</c:v>
                </c:pt>
              </c:strCache>
            </c:strRef>
          </c:cat>
          <c:val>
            <c:numRef>
              <c:f>'[Chart in Microsoft PowerPoint]Ukupni troskovi E-faktura'!$C$171:$C$174</c:f>
              <c:numCache>
                <c:formatCode>#,##0</c:formatCode>
                <c:ptCount val="4"/>
                <c:pt idx="0">
                  <c:v>22039296.239999998</c:v>
                </c:pt>
                <c:pt idx="1">
                  <c:v>18748746.379999999</c:v>
                </c:pt>
                <c:pt idx="2">
                  <c:v>18006119.18</c:v>
                </c:pt>
                <c:pt idx="3">
                  <c:v>7874555.2999999998</c:v>
                </c:pt>
              </c:numCache>
            </c:numRef>
          </c:val>
        </c:ser>
        <c:ser>
          <c:idx val="2"/>
          <c:order val="2"/>
          <c:tx>
            <c:strRef>
              <c:f>'[Chart in Microsoft PowerPoint]Ukupni troskovi E-faktura'!$D$170</c:f>
              <c:strCache>
                <c:ptCount val="1"/>
                <c:pt idx="0">
                  <c:v>Lekovi 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'[Chart in Microsoft PowerPoint]Ukupni troskovi E-faktura'!$A$171:$A$174</c:f>
              <c:strCache>
                <c:ptCount val="4"/>
                <c:pt idx="0">
                  <c:v>OB Leskovac</c:v>
                </c:pt>
                <c:pt idx="1">
                  <c:v>OB Kruševac</c:v>
                </c:pt>
                <c:pt idx="2">
                  <c:v>OB Zrenjanin</c:v>
                </c:pt>
                <c:pt idx="3">
                  <c:v>OB Senta</c:v>
                </c:pt>
              </c:strCache>
            </c:strRef>
          </c:cat>
          <c:val>
            <c:numRef>
              <c:f>'[Chart in Microsoft PowerPoint]Ukupni troskovi E-faktura'!$D$171:$D$174</c:f>
              <c:numCache>
                <c:formatCode>#,##0</c:formatCode>
                <c:ptCount val="4"/>
                <c:pt idx="0">
                  <c:v>9082598.5283400007</c:v>
                </c:pt>
                <c:pt idx="1">
                  <c:v>12156970.016580001</c:v>
                </c:pt>
                <c:pt idx="2">
                  <c:v>12391665.79005</c:v>
                </c:pt>
                <c:pt idx="3">
                  <c:v>2329737.8511000001</c:v>
                </c:pt>
              </c:numCache>
            </c:numRef>
          </c:val>
        </c:ser>
        <c:ser>
          <c:idx val="3"/>
          <c:order val="3"/>
          <c:tx>
            <c:strRef>
              <c:f>'[Chart in Microsoft PowerPoint]Ukupni troskovi E-faktura'!$E$170</c:f>
              <c:strCache>
                <c:ptCount val="1"/>
                <c:pt idx="0">
                  <c:v>Materijal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'[Chart in Microsoft PowerPoint]Ukupni troskovi E-faktura'!$A$171:$A$174</c:f>
              <c:strCache>
                <c:ptCount val="4"/>
                <c:pt idx="0">
                  <c:v>OB Leskovac</c:v>
                </c:pt>
                <c:pt idx="1">
                  <c:v>OB Kruševac</c:v>
                </c:pt>
                <c:pt idx="2">
                  <c:v>OB Zrenjanin</c:v>
                </c:pt>
                <c:pt idx="3">
                  <c:v>OB Senta</c:v>
                </c:pt>
              </c:strCache>
            </c:strRef>
          </c:cat>
          <c:val>
            <c:numRef>
              <c:f>'[Chart in Microsoft PowerPoint]Ukupni troskovi E-faktura'!$E$171:$E$174</c:f>
              <c:numCache>
                <c:formatCode>#,##0</c:formatCode>
                <c:ptCount val="4"/>
                <c:pt idx="0">
                  <c:v>15213530.302610001</c:v>
                </c:pt>
                <c:pt idx="1">
                  <c:v>12732273.92372</c:v>
                </c:pt>
                <c:pt idx="2">
                  <c:v>7195791.05944</c:v>
                </c:pt>
                <c:pt idx="3">
                  <c:v>2046450.0779200001</c:v>
                </c:pt>
              </c:numCache>
            </c:numRef>
          </c:val>
        </c:ser>
        <c:ser>
          <c:idx val="4"/>
          <c:order val="4"/>
          <c:tx>
            <c:strRef>
              <c:f>'[Chart in Microsoft PowerPoint]Ukupni troskovi E-faktura'!$F$170</c:f>
              <c:strCache>
                <c:ptCount val="1"/>
                <c:pt idx="0">
                  <c:v>Krv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'[Chart in Microsoft PowerPoint]Ukupni troskovi E-faktura'!$A$171:$A$174</c:f>
              <c:strCache>
                <c:ptCount val="4"/>
                <c:pt idx="0">
                  <c:v>OB Leskovac</c:v>
                </c:pt>
                <c:pt idx="1">
                  <c:v>OB Kruševac</c:v>
                </c:pt>
                <c:pt idx="2">
                  <c:v>OB Zrenjanin</c:v>
                </c:pt>
                <c:pt idx="3">
                  <c:v>OB Senta</c:v>
                </c:pt>
              </c:strCache>
            </c:strRef>
          </c:cat>
          <c:val>
            <c:numRef>
              <c:f>'[Chart in Microsoft PowerPoint]Ukupni troskovi E-faktura'!$F$171:$F$174</c:f>
              <c:numCache>
                <c:formatCode>#,##0</c:formatCode>
                <c:ptCount val="4"/>
                <c:pt idx="0">
                  <c:v>447921</c:v>
                </c:pt>
                <c:pt idx="1">
                  <c:v>430588.37</c:v>
                </c:pt>
                <c:pt idx="2">
                  <c:v>854649.76</c:v>
                </c:pt>
                <c:pt idx="3">
                  <c:v>358539.07</c:v>
                </c:pt>
              </c:numCache>
            </c:numRef>
          </c:val>
        </c:ser>
        <c:ser>
          <c:idx val="5"/>
          <c:order val="5"/>
          <c:tx>
            <c:strRef>
              <c:f>'[Chart in Microsoft PowerPoint]Ukupni troskovi E-faktura'!$G$170</c:f>
              <c:strCache>
                <c:ptCount val="1"/>
                <c:pt idx="0">
                  <c:v>Vu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'[Chart in Microsoft PowerPoint]Ukupni troskovi E-faktura'!$A$171:$A$174</c:f>
              <c:strCache>
                <c:ptCount val="4"/>
                <c:pt idx="0">
                  <c:v>OB Leskovac</c:v>
                </c:pt>
                <c:pt idx="1">
                  <c:v>OB Kruševac</c:v>
                </c:pt>
                <c:pt idx="2">
                  <c:v>OB Zrenjanin</c:v>
                </c:pt>
                <c:pt idx="3">
                  <c:v>OB Senta</c:v>
                </c:pt>
              </c:strCache>
            </c:strRef>
          </c:cat>
          <c:val>
            <c:numRef>
              <c:f>'[Chart in Microsoft PowerPoint]Ukupni troskovi E-faktura'!$G$171:$G$174</c:f>
              <c:numCache>
                <c:formatCode>#,##0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'[Chart in Microsoft PowerPoint]Ukupni troskovi E-faktura'!$H$170</c:f>
              <c:strCache>
                <c:ptCount val="1"/>
                <c:pt idx="0">
                  <c:v>Participacija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'[Chart in Microsoft PowerPoint]Ukupni troskovi E-faktura'!$A$171:$A$174</c:f>
              <c:strCache>
                <c:ptCount val="4"/>
                <c:pt idx="0">
                  <c:v>OB Leskovac</c:v>
                </c:pt>
                <c:pt idx="1">
                  <c:v>OB Kruševac</c:v>
                </c:pt>
                <c:pt idx="2">
                  <c:v>OB Zrenjanin</c:v>
                </c:pt>
                <c:pt idx="3">
                  <c:v>OB Senta</c:v>
                </c:pt>
              </c:strCache>
            </c:strRef>
          </c:cat>
          <c:val>
            <c:numRef>
              <c:f>'[Chart in Microsoft PowerPoint]Ukupni troskovi E-faktura'!$H$171:$H$174</c:f>
              <c:numCache>
                <c:formatCode>#,##0</c:formatCode>
                <c:ptCount val="4"/>
                <c:pt idx="0">
                  <c:v>97215.16</c:v>
                </c:pt>
                <c:pt idx="1">
                  <c:v>175435</c:v>
                </c:pt>
                <c:pt idx="2">
                  <c:v>45246</c:v>
                </c:pt>
                <c:pt idx="3">
                  <c:v>6900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-27"/>
        <c:axId val="-588514160"/>
        <c:axId val="-588520144"/>
      </c:barChart>
      <c:catAx>
        <c:axId val="-588514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520144"/>
        <c:crosses val="autoZero"/>
        <c:auto val="1"/>
        <c:lblAlgn val="ctr"/>
        <c:lblOffset val="100"/>
        <c:noMultiLvlLbl val="0"/>
      </c:catAx>
      <c:valAx>
        <c:axId val="-58852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514160"/>
        <c:crosses val="autoZero"/>
        <c:crossBetween val="between"/>
      </c:valAx>
      <c:spPr>
        <a:solidFill>
          <a:srgbClr val="D0E3F4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'Ukupni troskovi E-faktura'!$B$177</c:f>
              <c:strCache>
                <c:ptCount val="1"/>
                <c:pt idx="0">
                  <c:v>Usluge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'Ukupni troskovi E-faktura'!$A$178:$A$179</c:f>
              <c:strCache>
                <c:ptCount val="2"/>
                <c:pt idx="0">
                  <c:v>IKVB "Dedinje"</c:v>
                </c:pt>
                <c:pt idx="1">
                  <c:v>IKVB Vojvodine</c:v>
                </c:pt>
              </c:strCache>
            </c:strRef>
          </c:cat>
          <c:val>
            <c:numRef>
              <c:f>'Ukupni troskovi E-faktura'!$B$178:$B$179</c:f>
              <c:numCache>
                <c:formatCode>#,##0</c:formatCode>
                <c:ptCount val="2"/>
                <c:pt idx="0">
                  <c:v>105651036.98</c:v>
                </c:pt>
                <c:pt idx="1">
                  <c:v>45547115.340000004</c:v>
                </c:pt>
              </c:numCache>
            </c:numRef>
          </c:val>
        </c:ser>
        <c:ser>
          <c:idx val="1"/>
          <c:order val="1"/>
          <c:tx>
            <c:strRef>
              <c:f>'Ukupni troskovi E-faktura'!$C$177</c:f>
              <c:strCache>
                <c:ptCount val="1"/>
                <c:pt idx="0">
                  <c:v>BO dan</c:v>
                </c:pt>
              </c:strCache>
            </c:strRef>
          </c:tx>
          <c:spPr>
            <a:solidFill>
              <a:srgbClr val="FF5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'Ukupni troskovi E-faktura'!$A$178:$A$179</c:f>
              <c:strCache>
                <c:ptCount val="2"/>
                <c:pt idx="0">
                  <c:v>IKVB "Dedinje"</c:v>
                </c:pt>
                <c:pt idx="1">
                  <c:v>IKVB Vojvodine</c:v>
                </c:pt>
              </c:strCache>
            </c:strRef>
          </c:cat>
          <c:val>
            <c:numRef>
              <c:f>'Ukupni troskovi E-faktura'!$C$178:$C$179</c:f>
              <c:numCache>
                <c:formatCode>#,##0</c:formatCode>
                <c:ptCount val="2"/>
                <c:pt idx="0">
                  <c:v>11637991.32</c:v>
                </c:pt>
                <c:pt idx="1">
                  <c:v>12045590.539999999</c:v>
                </c:pt>
              </c:numCache>
            </c:numRef>
          </c:val>
        </c:ser>
        <c:ser>
          <c:idx val="2"/>
          <c:order val="2"/>
          <c:tx>
            <c:strRef>
              <c:f>'Ukupni troskovi E-faktura'!$D$177</c:f>
              <c:strCache>
                <c:ptCount val="1"/>
                <c:pt idx="0">
                  <c:v>Lekovi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'Ukupni troskovi E-faktura'!$A$178:$A$179</c:f>
              <c:strCache>
                <c:ptCount val="2"/>
                <c:pt idx="0">
                  <c:v>IKVB "Dedinje"</c:v>
                </c:pt>
                <c:pt idx="1">
                  <c:v>IKVB Vojvodine</c:v>
                </c:pt>
              </c:strCache>
            </c:strRef>
          </c:cat>
          <c:val>
            <c:numRef>
              <c:f>'Ukupni troskovi E-faktura'!$D$178:$D$179</c:f>
              <c:numCache>
                <c:formatCode>#,##0</c:formatCode>
                <c:ptCount val="2"/>
                <c:pt idx="0">
                  <c:v>15344862.826339999</c:v>
                </c:pt>
                <c:pt idx="1">
                  <c:v>9408262.0179999992</c:v>
                </c:pt>
              </c:numCache>
            </c:numRef>
          </c:val>
        </c:ser>
        <c:ser>
          <c:idx val="3"/>
          <c:order val="3"/>
          <c:tx>
            <c:strRef>
              <c:f>'Ukupni troskovi E-faktura'!$E$177</c:f>
              <c:strCache>
                <c:ptCount val="1"/>
                <c:pt idx="0">
                  <c:v>Materijal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'Ukupni troskovi E-faktura'!$A$178:$A$179</c:f>
              <c:strCache>
                <c:ptCount val="2"/>
                <c:pt idx="0">
                  <c:v>IKVB "Dedinje"</c:v>
                </c:pt>
                <c:pt idx="1">
                  <c:v>IKVB Vojvodine</c:v>
                </c:pt>
              </c:strCache>
            </c:strRef>
          </c:cat>
          <c:val>
            <c:numRef>
              <c:f>'Ukupni troskovi E-faktura'!$E$178:$E$179</c:f>
              <c:numCache>
                <c:formatCode>#,##0</c:formatCode>
                <c:ptCount val="2"/>
                <c:pt idx="0">
                  <c:v>76512734.191200003</c:v>
                </c:pt>
                <c:pt idx="1">
                  <c:v>61478126.216200002</c:v>
                </c:pt>
              </c:numCache>
            </c:numRef>
          </c:val>
        </c:ser>
        <c:ser>
          <c:idx val="4"/>
          <c:order val="4"/>
          <c:tx>
            <c:strRef>
              <c:f>'Ukupni troskovi E-faktura'!$F$177</c:f>
              <c:strCache>
                <c:ptCount val="1"/>
                <c:pt idx="0">
                  <c:v>Krv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'Ukupni troskovi E-faktura'!$A$178:$A$179</c:f>
              <c:strCache>
                <c:ptCount val="2"/>
                <c:pt idx="0">
                  <c:v>IKVB "Dedinje"</c:v>
                </c:pt>
                <c:pt idx="1">
                  <c:v>IKVB Vojvodine</c:v>
                </c:pt>
              </c:strCache>
            </c:strRef>
          </c:cat>
          <c:val>
            <c:numRef>
              <c:f>'Ukupni troskovi E-faktura'!$F$178:$F$179</c:f>
              <c:numCache>
                <c:formatCode>#,##0</c:formatCode>
                <c:ptCount val="2"/>
                <c:pt idx="0">
                  <c:v>2661559.94</c:v>
                </c:pt>
                <c:pt idx="1">
                  <c:v>980515.89</c:v>
                </c:pt>
              </c:numCache>
            </c:numRef>
          </c:val>
        </c:ser>
        <c:ser>
          <c:idx val="5"/>
          <c:order val="5"/>
          <c:tx>
            <c:strRef>
              <c:f>'Ukupni troskovi E-faktura'!$G$177</c:f>
              <c:strCache>
                <c:ptCount val="1"/>
                <c:pt idx="0">
                  <c:v>Vu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'Ukupni troskovi E-faktura'!$A$178:$A$179</c:f>
              <c:strCache>
                <c:ptCount val="2"/>
                <c:pt idx="0">
                  <c:v>IKVB "Dedinje"</c:v>
                </c:pt>
                <c:pt idx="1">
                  <c:v>IKVB Vojvodine</c:v>
                </c:pt>
              </c:strCache>
            </c:strRef>
          </c:cat>
          <c:val>
            <c:numRef>
              <c:f>'Ukupni troskovi E-faktura'!$G$178:$G$179</c:f>
              <c:numCache>
                <c:formatCode>#,##0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6"/>
          <c:order val="6"/>
          <c:tx>
            <c:strRef>
              <c:f>'Ukupni troskovi E-faktura'!$H$177</c:f>
              <c:strCache>
                <c:ptCount val="1"/>
                <c:pt idx="0">
                  <c:v>Participacija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'Ukupni troskovi E-faktura'!$A$178:$A$179</c:f>
              <c:strCache>
                <c:ptCount val="2"/>
                <c:pt idx="0">
                  <c:v>IKVB "Dedinje"</c:v>
                </c:pt>
                <c:pt idx="1">
                  <c:v>IKVB Vojvodine</c:v>
                </c:pt>
              </c:strCache>
            </c:strRef>
          </c:cat>
          <c:val>
            <c:numRef>
              <c:f>'Ukupni troskovi E-faktura'!$H$178:$H$179</c:f>
              <c:numCache>
                <c:formatCode>#,##0</c:formatCode>
                <c:ptCount val="2"/>
                <c:pt idx="0">
                  <c:v>559061.82999999996</c:v>
                </c:pt>
                <c:pt idx="1">
                  <c:v>855141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588509264"/>
        <c:axId val="-588508176"/>
      </c:barChart>
      <c:catAx>
        <c:axId val="-58850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508176"/>
        <c:crosses val="autoZero"/>
        <c:auto val="1"/>
        <c:lblAlgn val="ctr"/>
        <c:lblOffset val="100"/>
        <c:noMultiLvlLbl val="0"/>
      </c:catAx>
      <c:valAx>
        <c:axId val="-588508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509264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10733514889435E-2"/>
          <c:y val="1.570196893219198E-2"/>
          <c:w val="0.85220978330324415"/>
          <c:h val="0.558956853350745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Dijalizni materijal i lekovi za dijalizu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"Vojvodine"</c:v>
                </c:pt>
                <c:pt idx="3">
                  <c:v>KBC Bežanijska kosa</c:v>
                </c:pt>
                <c:pt idx="4">
                  <c:v>Onkologija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Sheet1!$B$2:$B$15</c:f>
              <c:numCache>
                <c:formatCode>#,##0.00</c:formatCode>
                <c:ptCount val="14"/>
                <c:pt idx="0">
                  <c:v>7664103.8899999997</c:v>
                </c:pt>
                <c:pt idx="1">
                  <c:v>250667.36</c:v>
                </c:pt>
                <c:pt idx="2">
                  <c:v>1196311.2</c:v>
                </c:pt>
                <c:pt idx="3" formatCode="General">
                  <c:v>0</c:v>
                </c:pt>
                <c:pt idx="4" formatCode="General">
                  <c:v>0</c:v>
                </c:pt>
                <c:pt idx="5" formatCode="General">
                  <c:v>0</c:v>
                </c:pt>
                <c:pt idx="6" formatCode="General">
                  <c:v>0</c:v>
                </c:pt>
                <c:pt idx="7">
                  <c:v>240039.96</c:v>
                </c:pt>
                <c:pt idx="8">
                  <c:v>5028145.63</c:v>
                </c:pt>
                <c:pt idx="9">
                  <c:v>6708929.1699999999</c:v>
                </c:pt>
                <c:pt idx="10">
                  <c:v>314860.59000000003</c:v>
                </c:pt>
                <c:pt idx="11">
                  <c:v>523679.69</c:v>
                </c:pt>
                <c:pt idx="12">
                  <c:v>1172089.6499999999</c:v>
                </c:pt>
                <c:pt idx="13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B3-4792-9D4A-7D229ACE9C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Sanitetski i medicinski potrošni materijal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"Vojvodine"</c:v>
                </c:pt>
                <c:pt idx="3">
                  <c:v>KBC Bežanijska kosa</c:v>
                </c:pt>
                <c:pt idx="4">
                  <c:v>Onkologija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Sheet1!$C$2:$C$15</c:f>
              <c:numCache>
                <c:formatCode>#,##0.00</c:formatCode>
                <c:ptCount val="14"/>
                <c:pt idx="0">
                  <c:v>22639831.66</c:v>
                </c:pt>
                <c:pt idx="1">
                  <c:v>45293034.450000003</c:v>
                </c:pt>
                <c:pt idx="2">
                  <c:v>33690675.759999998</c:v>
                </c:pt>
                <c:pt idx="3">
                  <c:v>8650827.4399999995</c:v>
                </c:pt>
                <c:pt idx="4">
                  <c:v>4612704.1100000003</c:v>
                </c:pt>
                <c:pt idx="5">
                  <c:v>5306529.71</c:v>
                </c:pt>
                <c:pt idx="6">
                  <c:v>8452878.4299999997</c:v>
                </c:pt>
                <c:pt idx="7">
                  <c:v>10452920.380000001</c:v>
                </c:pt>
                <c:pt idx="8">
                  <c:v>5328103.25</c:v>
                </c:pt>
                <c:pt idx="9">
                  <c:v>4011217.61</c:v>
                </c:pt>
                <c:pt idx="10">
                  <c:v>4589610.21</c:v>
                </c:pt>
                <c:pt idx="11">
                  <c:v>1399800.81</c:v>
                </c:pt>
                <c:pt idx="12">
                  <c:v>754207.37</c:v>
                </c:pt>
                <c:pt idx="13">
                  <c:v>43782.76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B3-4792-9D4A-7D229ACE9C2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Ugradni materijal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"Vojvodine"</c:v>
                </c:pt>
                <c:pt idx="3">
                  <c:v>KBC Bežanijska kosa</c:v>
                </c:pt>
                <c:pt idx="4">
                  <c:v>Onkologija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Sheet1!$D$2:$D$15</c:f>
              <c:numCache>
                <c:formatCode>#,##0.00</c:formatCode>
                <c:ptCount val="14"/>
                <c:pt idx="0">
                  <c:v>20528373.390000001</c:v>
                </c:pt>
                <c:pt idx="1">
                  <c:v>30969032.379999999</c:v>
                </c:pt>
                <c:pt idx="2">
                  <c:v>26591139.260000002</c:v>
                </c:pt>
                <c:pt idx="3">
                  <c:v>9897644.25</c:v>
                </c:pt>
                <c:pt idx="4">
                  <c:v>741756.73</c:v>
                </c:pt>
                <c:pt idx="5">
                  <c:v>40400843.039999999</c:v>
                </c:pt>
                <c:pt idx="6">
                  <c:v>0</c:v>
                </c:pt>
                <c:pt idx="7">
                  <c:v>733510</c:v>
                </c:pt>
                <c:pt idx="8">
                  <c:v>4857281.43</c:v>
                </c:pt>
                <c:pt idx="9">
                  <c:v>2012127.14</c:v>
                </c:pt>
                <c:pt idx="10">
                  <c:v>2291320.2599999998</c:v>
                </c:pt>
                <c:pt idx="11">
                  <c:v>122969.58</c:v>
                </c:pt>
                <c:pt idx="12">
                  <c:v>107074.97</c:v>
                </c:pt>
                <c:pt idx="13" formatCode="General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B3-4792-9D4A-7D229ACE9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-588522320"/>
        <c:axId val="-588521232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Medicinski materijal i lekovi koji se plaćaju mimo predračuna sredstava</c:v>
                </c:pt>
              </c:strCache>
            </c:strRef>
          </c:tx>
          <c:spPr>
            <a:ln w="317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"Vojvodine"</c:v>
                </c:pt>
                <c:pt idx="3">
                  <c:v>KBC Bežanijska kosa</c:v>
                </c:pt>
                <c:pt idx="4">
                  <c:v>Onkologija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Sheet1!$E$2:$E$15</c:f>
              <c:numCache>
                <c:formatCode>General</c:formatCode>
                <c:ptCount val="14"/>
                <c:pt idx="0" formatCode="#,##0.00">
                  <c:v>813323.41</c:v>
                </c:pt>
                <c:pt idx="1">
                  <c:v>0</c:v>
                </c:pt>
                <c:pt idx="2" formatCode="#,##0.00">
                  <c:v>0</c:v>
                </c:pt>
                <c:pt idx="3">
                  <c:v>0</c:v>
                </c:pt>
                <c:pt idx="4">
                  <c:v>409035.61</c:v>
                </c:pt>
                <c:pt idx="5">
                  <c:v>0</c:v>
                </c:pt>
                <c:pt idx="6">
                  <c:v>0</c:v>
                </c:pt>
                <c:pt idx="7" formatCode="#,##0.00">
                  <c:v>8337821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9B3-4792-9D4A-7D229ACE9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88522320"/>
        <c:axId val="-588521232"/>
      </c:line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Udeo materijala</c:v>
                </c:pt>
              </c:strCache>
            </c:strRef>
          </c:tx>
          <c:spPr>
            <a:ln w="317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Sheet1!$A$2:$A$15</c:f>
              <c:strCache>
                <c:ptCount val="14"/>
                <c:pt idx="0">
                  <c:v>KC Kragujevac</c:v>
                </c:pt>
                <c:pt idx="1">
                  <c:v>IKVB "Dedinje"</c:v>
                </c:pt>
                <c:pt idx="2">
                  <c:v>IKVB "Vojvodine"</c:v>
                </c:pt>
                <c:pt idx="3">
                  <c:v>KBC Bežanijska kosa</c:v>
                </c:pt>
                <c:pt idx="4">
                  <c:v>Onkologija Vojvodine</c:v>
                </c:pt>
                <c:pt idx="5">
                  <c:v>IOHB "Banjica"</c:v>
                </c:pt>
                <c:pt idx="6">
                  <c:v>GAK "Narodni front"</c:v>
                </c:pt>
                <c:pt idx="7">
                  <c:v>IZZMD "Dr Vukan Čupić"</c:v>
                </c:pt>
                <c:pt idx="8">
                  <c:v>OB Leskovac</c:v>
                </c:pt>
                <c:pt idx="9">
                  <c:v>OB Kruševac</c:v>
                </c:pt>
                <c:pt idx="10">
                  <c:v>OB Zrenjanin</c:v>
                </c:pt>
                <c:pt idx="11">
                  <c:v>OB Senta</c:v>
                </c:pt>
                <c:pt idx="12">
                  <c:v>ZC Kladovo</c:v>
                </c:pt>
                <c:pt idx="13">
                  <c:v>SB Vrnjačka Banja</c:v>
                </c:pt>
              </c:strCache>
            </c:strRef>
          </c:cat>
          <c:val>
            <c:numRef>
              <c:f>Sheet1!$F$2:$F$14</c:f>
              <c:numCache>
                <c:formatCode>0.00%</c:formatCode>
                <c:ptCount val="13"/>
                <c:pt idx="0">
                  <c:v>0.13930000000000001</c:v>
                </c:pt>
                <c:pt idx="1">
                  <c:v>0.4506</c:v>
                </c:pt>
                <c:pt idx="2">
                  <c:v>0.43430000000000002</c:v>
                </c:pt>
                <c:pt idx="3">
                  <c:v>0.14430000000000001</c:v>
                </c:pt>
                <c:pt idx="4">
                  <c:v>4.0300000000000002E-2</c:v>
                </c:pt>
                <c:pt idx="5">
                  <c:v>0.36509999999999998</c:v>
                </c:pt>
                <c:pt idx="6">
                  <c:v>9.0399999999999994E-2</c:v>
                </c:pt>
                <c:pt idx="7">
                  <c:v>0.12820000000000001</c:v>
                </c:pt>
                <c:pt idx="8">
                  <c:v>0.1181</c:v>
                </c:pt>
                <c:pt idx="9">
                  <c:v>0.1187</c:v>
                </c:pt>
                <c:pt idx="10">
                  <c:v>7.0800000000000002E-2</c:v>
                </c:pt>
                <c:pt idx="11">
                  <c:v>6.1600000000000002E-2</c:v>
                </c:pt>
                <c:pt idx="12">
                  <c:v>6.9199999999999998E-2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49B3-4792-9D4A-7D229ACE9C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588519600"/>
        <c:axId val="-588520688"/>
      </c:lineChart>
      <c:catAx>
        <c:axId val="-58852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521232"/>
        <c:crosses val="autoZero"/>
        <c:auto val="1"/>
        <c:lblAlgn val="ctr"/>
        <c:lblOffset val="100"/>
        <c:noMultiLvlLbl val="0"/>
      </c:catAx>
      <c:valAx>
        <c:axId val="-588521232"/>
        <c:scaling>
          <c:orientation val="minMax"/>
          <c:max val="45000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522320"/>
        <c:crosses val="autoZero"/>
        <c:crossBetween val="between"/>
        <c:majorUnit val="4500000"/>
      </c:valAx>
      <c:valAx>
        <c:axId val="-588520688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588519600"/>
        <c:crosses val="max"/>
        <c:crossBetween val="between"/>
      </c:valAx>
      <c:catAx>
        <c:axId val="-588519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-588520688"/>
        <c:crosses val="autoZero"/>
        <c:auto val="1"/>
        <c:lblAlgn val="ctr"/>
        <c:lblOffset val="100"/>
        <c:noMultiLvlLbl val="0"/>
      </c:catAx>
      <c:spPr>
        <a:gradFill>
          <a:gsLst>
            <a:gs pos="20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>
          <a:innerShdw blurRad="63500" dist="50800" dir="13500000">
            <a:prstClr val="black">
              <a:alpha val="50000"/>
            </a:prstClr>
          </a:innerShdw>
        </a:effectLst>
        <a:scene3d>
          <a:camera prst="orthographicFront"/>
          <a:lightRig rig="threePt" dir="t"/>
        </a:scene3d>
        <a:sp3d>
          <a:bevelT/>
          <a:bevelB/>
        </a:sp3d>
      </c:spPr>
    </c:plotArea>
    <c:legend>
      <c:legendPos val="b"/>
      <c:layout>
        <c:manualLayout>
          <c:xMode val="edge"/>
          <c:yMode val="edge"/>
          <c:x val="2.0498273734627977E-2"/>
          <c:y val="0.86840139662849614"/>
          <c:w val="0.97950172626537202"/>
          <c:h val="0.131598603371504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0.84279</cdr:x>
      <cdr:y>0.81295</cdr:y>
    </cdr:from>
    <cdr:to>
      <cdr:x>0.90529</cdr:x>
      <cdr:y>0.8762</cdr:y>
    </cdr:to>
    <cdr:sp macro="" textlink="">
      <cdr:nvSpPr>
        <cdr:cNvPr id="5" name="Rounded Rectangle 4"/>
        <cdr:cNvSpPr/>
      </cdr:nvSpPr>
      <cdr:spPr>
        <a:xfrm xmlns:a="http://schemas.openxmlformats.org/drawingml/2006/main">
          <a:off x="10066526" y="4847324"/>
          <a:ext cx="746522" cy="37713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0.61967</cdr:x>
      <cdr:y>0</cdr:y>
    </cdr:from>
    <cdr:to>
      <cdr:x>0.61967</cdr:x>
      <cdr:y>1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7608956" y="0"/>
          <a:ext cx="0" cy="5471326"/>
        </a:xfrm>
        <a:prstGeom xmlns:a="http://schemas.openxmlformats.org/drawingml/2006/main" prst="line">
          <a:avLst/>
        </a:prstGeom>
        <a:ln xmlns:a="http://schemas.openxmlformats.org/drawingml/2006/main" w="38100">
          <a:noFill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0.61967</cdr:x>
      <cdr:y>0</cdr:y>
    </cdr:from>
    <cdr:to>
      <cdr:x>0.61967</cdr:x>
      <cdr:y>1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7608956" y="0"/>
          <a:ext cx="0" cy="5471326"/>
        </a:xfrm>
        <a:prstGeom xmlns:a="http://schemas.openxmlformats.org/drawingml/2006/main" prst="line">
          <a:avLst/>
        </a:prstGeom>
        <a:ln xmlns:a="http://schemas.openxmlformats.org/drawingml/2006/main" w="38100">
          <a:noFill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0.07805</cdr:x>
      <cdr:y>0.52623</cdr:y>
    </cdr:from>
    <cdr:to>
      <cdr:x>0.96424</cdr:x>
      <cdr:y>0.52801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908956" y="3428686"/>
          <a:ext cx="10320600" cy="1164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0.52504</cdr:x>
      <cdr:y>0.91508</cdr:y>
    </cdr:from>
    <cdr:to>
      <cdr:x>0.58393</cdr:x>
      <cdr:y>0.95017</cdr:y>
    </cdr:to>
    <cdr:sp macro="" textlink="">
      <cdr:nvSpPr>
        <cdr:cNvPr id="2" name="Rounded Rectangle 1"/>
        <cdr:cNvSpPr/>
      </cdr:nvSpPr>
      <cdr:spPr>
        <a:xfrm xmlns:a="http://schemas.openxmlformats.org/drawingml/2006/main">
          <a:off x="6114631" y="5962336"/>
          <a:ext cx="685800" cy="228600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0.12146</cdr:x>
      <cdr:y>0.31746</cdr:y>
    </cdr:from>
    <cdr:to>
      <cdr:x>0.98824</cdr:x>
      <cdr:y>0.31746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348677" y="1634248"/>
          <a:ext cx="9624123" cy="0"/>
        </a:xfrm>
        <a:prstGeom xmlns:a="http://schemas.openxmlformats.org/drawingml/2006/main" prst="line">
          <a:avLst/>
        </a:prstGeom>
        <a:ln xmlns:a="http://schemas.openxmlformats.org/drawingml/2006/main" w="31750" cmpd="sng">
          <a:solidFill>
            <a:srgbClr val="FF0000"/>
          </a:solidFill>
        </a:ln>
        <a:effectLst xmlns:a="http://schemas.openxmlformats.org/drawingml/2006/main">
          <a:glow rad="12700">
            <a:srgbClr val="FF0000">
              <a:alpha val="40000"/>
            </a:srgbClr>
          </a:glo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0.07698</cdr:x>
      <cdr:y>0.27873</cdr:y>
    </cdr:from>
    <cdr:to>
      <cdr:x>0.92302</cdr:x>
      <cdr:y>0.28621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809538" y="1212850"/>
          <a:ext cx="8896523" cy="32525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2A8834BB-B342-42FD-8D79-73A6A74851E3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B2057175-10C2-4EDE-92E7-01B6DDC049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5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2E4-16C3-4613-A2D6-39DB3FAEA99B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4DB-2013-4162-BE17-52B2218C7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298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2E4-16C3-4613-A2D6-39DB3FAEA99B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4DB-2013-4162-BE17-52B2218C7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771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2E4-16C3-4613-A2D6-39DB3FAEA99B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4DB-2013-4162-BE17-52B2218C7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880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24E6-6BEC-49D1-8567-2E93A83FA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A7D2-BF38-4A67-ABD9-D6DD01A73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60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24E6-6BEC-49D1-8567-2E93A83FA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A7D2-BF38-4A67-ABD9-D6DD01A73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68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24E6-6BEC-49D1-8567-2E93A83FA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A7D2-BF38-4A67-ABD9-D6DD01A73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906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24E6-6BEC-49D1-8567-2E93A83FA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A7D2-BF38-4A67-ABD9-D6DD01A73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0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24E6-6BEC-49D1-8567-2E93A83FA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A7D2-BF38-4A67-ABD9-D6DD01A73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5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24E6-6BEC-49D1-8567-2E93A83FA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A7D2-BF38-4A67-ABD9-D6DD01A73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53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24E6-6BEC-49D1-8567-2E93A83FA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A7D2-BF38-4A67-ABD9-D6DD01A73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71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24E6-6BEC-49D1-8567-2E93A83FA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A7D2-BF38-4A67-ABD9-D6DD01A73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84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2E4-16C3-4613-A2D6-39DB3FAEA99B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4DB-2013-4162-BE17-52B2218C7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43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24E6-6BEC-49D1-8567-2E93A83FA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A7D2-BF38-4A67-ABD9-D6DD01A73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15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24E6-6BEC-49D1-8567-2E93A83FA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A7D2-BF38-4A67-ABD9-D6DD01A73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70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24E6-6BEC-49D1-8567-2E93A83FA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DA7D2-BF38-4A67-ABD9-D6DD01A73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51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2E4-16C3-4613-A2D6-39DB3FAEA99B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4DB-2013-4162-BE17-52B2218C7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1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2E4-16C3-4613-A2D6-39DB3FAEA99B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4DB-2013-4162-BE17-52B2218C7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22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2E4-16C3-4613-A2D6-39DB3FAEA99B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4DB-2013-4162-BE17-52B2218C7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51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2E4-16C3-4613-A2D6-39DB3FAEA99B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4DB-2013-4162-BE17-52B2218C7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1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2E4-16C3-4613-A2D6-39DB3FAEA99B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4DB-2013-4162-BE17-52B2218C7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2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2E4-16C3-4613-A2D6-39DB3FAEA99B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4DB-2013-4162-BE17-52B2218C7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24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742E4-16C3-4613-A2D6-39DB3FAEA99B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7C4DB-2013-4162-BE17-52B2218C7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007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742E4-16C3-4613-A2D6-39DB3FAEA99B}" type="datetimeFigureOut">
              <a:rPr lang="en-US" smtClean="0"/>
              <a:pPr/>
              <a:t>11/3/2017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7C4DB-2013-4162-BE17-52B2218C7D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024E6-6BEC-49D1-8567-2E93A83FA0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DA7D2-BF38-4A67-ABD9-D6DD01A73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45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2198688"/>
            <a:ext cx="9144000" cy="2387600"/>
          </a:xfrm>
          <a:noFill/>
        </p:spPr>
        <p:txBody>
          <a:bodyPr/>
          <a:lstStyle/>
          <a:p>
            <a:r>
              <a:rPr lang="sr-Latn-BA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Analiza troškova</a:t>
            </a:r>
            <a:br>
              <a:rPr lang="sr-Latn-BA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B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B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BA" sz="36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Septembar, 2017.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1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/>
          </p:nvPr>
        </p:nvGraphicFramePr>
        <p:xfrm>
          <a:off x="552450" y="1091141"/>
          <a:ext cx="1087755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257550" y="4255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Latn-R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PCCL </a:t>
            </a:r>
            <a:r>
              <a:rPr lang="en-AU" altLang="sr-Latn-R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Clinical Complexity Level </a:t>
            </a:r>
            <a:r>
              <a:rPr lang="sr-Latn-RS" altLang="sr-Latn-R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r-Latn-RS" altLang="sr-Latn-R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r-Cyrl-RS" altLang="sr-Latn-R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-степен клиничке комплексности пацијента-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5656"/>
            <a:ext cx="10515600" cy="743484"/>
          </a:xfrm>
        </p:spPr>
        <p:txBody>
          <a:bodyPr>
            <a:normAutofit/>
          </a:bodyPr>
          <a:lstStyle/>
          <a:p>
            <a:pPr algn="ctr"/>
            <a:r>
              <a:rPr lang="sr-Cyrl-R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Најчешће ДСГ групе у општим болницама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sr-Cyrl-R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здравственом центру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837346" y="2085172"/>
          <a:ext cx="8081717" cy="288497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081717">
                  <a:extLst>
                    <a:ext uri="{9D8B030D-6E8A-4147-A177-3AD203B41FA5}">
                      <a16:colId xmlns:a16="http://schemas.microsoft.com/office/drawing/2014/main" xmlns="" val="318469935"/>
                    </a:ext>
                  </a:extLst>
                </a:gridCol>
              </a:tblGrid>
              <a:tr h="412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L61Z</a:t>
                      </a:r>
                      <a:r>
                        <a:rPr lang="sr-Latn-R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Cyrl-R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Хемодијализа</a:t>
                      </a:r>
                      <a:endParaRPr lang="en-US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8750742"/>
                  </a:ext>
                </a:extLst>
              </a:tr>
              <a:tr h="412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R63Z</a:t>
                      </a:r>
                      <a:r>
                        <a:rPr lang="sr-Latn-R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Cyrl-R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Хемотерапија</a:t>
                      </a:r>
                      <a:endParaRPr lang="ru-RU" b="1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3425288"/>
                  </a:ext>
                </a:extLst>
              </a:tr>
              <a:tr h="412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 smtClean="0"/>
                        <a:t>O60Z </a:t>
                      </a:r>
                      <a:r>
                        <a:rPr lang="sr-Cyrl-RS" b="1" dirty="0" smtClean="0"/>
                        <a:t>Вагинални порођај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1211979"/>
                  </a:ext>
                </a:extLst>
              </a:tr>
              <a:tr h="412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 smtClean="0"/>
                        <a:t>O01B </a:t>
                      </a:r>
                      <a:r>
                        <a:rPr lang="ru-RU" b="1" dirty="0" smtClean="0"/>
                        <a:t>Порођај царским резом, без врло тешких или тешких КК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9693928"/>
                  </a:ext>
                </a:extLst>
              </a:tr>
              <a:tr h="412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b="1" dirty="0" smtClean="0"/>
                        <a:t>C16Z </a:t>
                      </a:r>
                      <a:r>
                        <a:rPr lang="sr-Cyrl-RS" b="1" dirty="0" smtClean="0"/>
                        <a:t>Процедуре на сочиву</a:t>
                      </a:r>
                      <a:endParaRPr lang="ru-RU" b="1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248765"/>
                  </a:ext>
                </a:extLst>
              </a:tr>
              <a:tr h="4121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J11Z</a:t>
                      </a:r>
                      <a:r>
                        <a:rPr lang="sr-Latn-R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Остале процедуре на кожи, поткожном ткиву и дојци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2856274"/>
                  </a:ext>
                </a:extLst>
              </a:tr>
              <a:tr h="412139">
                <a:tc>
                  <a:txBody>
                    <a:bodyPr/>
                    <a:lstStyle/>
                    <a:p>
                      <a:r>
                        <a:rPr lang="sr-Latn-RS" b="1" dirty="0" smtClean="0"/>
                        <a:t>L60C </a:t>
                      </a:r>
                      <a:r>
                        <a:rPr lang="ru-RU" b="1" dirty="0" smtClean="0"/>
                        <a:t>Бубрежна инсуфицијенција, без врло тешких или тешких КК</a:t>
                      </a:r>
                      <a:endParaRPr lang="sr-Cyrl-RS" b="1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0426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12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6">
                <a:lumMod val="5000"/>
                <a:lumOff val="95000"/>
              </a:schemeClr>
            </a:gs>
            <a:gs pos="67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8755" y="101889"/>
            <a:ext cx="10515600" cy="581399"/>
          </a:xfrm>
        </p:spPr>
        <p:txBody>
          <a:bodyPr>
            <a:noAutofit/>
          </a:bodyPr>
          <a:lstStyle/>
          <a:p>
            <a:pPr algn="ctr"/>
            <a:r>
              <a:rPr lang="sr-Latn-R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sr-Cyrl-R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stacionara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7717334"/>
              </p:ext>
            </p:extLst>
          </p:nvPr>
        </p:nvGraphicFramePr>
        <p:xfrm>
          <a:off x="247650" y="895350"/>
          <a:ext cx="11944350" cy="596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821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90136" y="0"/>
            <a:ext cx="10515600" cy="900257"/>
          </a:xfrm>
        </p:spPr>
        <p:txBody>
          <a:bodyPr>
            <a:normAutofit/>
          </a:bodyPr>
          <a:lstStyle/>
          <a:p>
            <a:pPr algn="ctr"/>
            <a:r>
              <a:rPr lang="sr-Latn-RS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Ukupni troškovi iz e - fakture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764810"/>
              </p:ext>
            </p:extLst>
          </p:nvPr>
        </p:nvGraphicFramePr>
        <p:xfrm>
          <a:off x="51935" y="935539"/>
          <a:ext cx="12192001" cy="5684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7998173" y="701847"/>
            <a:ext cx="3587262" cy="39681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Latn-RS" sz="2400" dirty="0" smtClean="0">
                <a:solidFill>
                  <a:schemeClr val="tx1"/>
                </a:solidFill>
              </a:rPr>
              <a:t>1.637.816.804 RSD</a:t>
            </a:r>
            <a:endParaRPr lang="sr-Latn-RS" sz="2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81075" y="1442907"/>
            <a:ext cx="1276350" cy="29527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6519" y="3954161"/>
            <a:ext cx="2100906" cy="2718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6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485"/>
            <a:ext cx="10515600" cy="964640"/>
          </a:xfrm>
        </p:spPr>
        <p:txBody>
          <a:bodyPr>
            <a:normAutofit/>
          </a:bodyPr>
          <a:lstStyle/>
          <a:p>
            <a:pPr algn="ctr"/>
            <a:r>
              <a:rPr lang="sr-Latn-R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Ukupni troškovi iz </a:t>
            </a:r>
            <a:r>
              <a:rPr lang="sr-Latn-RS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e-fakture (Opšte bolnice)</a:t>
            </a:r>
            <a:endParaRPr lang="sr-Latn-R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9153985"/>
              </p:ext>
            </p:extLst>
          </p:nvPr>
        </p:nvGraphicFramePr>
        <p:xfrm>
          <a:off x="742950" y="1228724"/>
          <a:ext cx="10610850" cy="4810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923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920"/>
            <a:ext cx="10515600" cy="864158"/>
          </a:xfrm>
        </p:spPr>
        <p:txBody>
          <a:bodyPr>
            <a:normAutofit/>
          </a:bodyPr>
          <a:lstStyle/>
          <a:p>
            <a:pPr algn="ctr"/>
            <a:r>
              <a:rPr lang="sr-Latn-RS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Ukupni troškovi iz e-fakture </a:t>
            </a:r>
            <a:r>
              <a:rPr lang="sr-Latn-RS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(IKVB)</a:t>
            </a:r>
            <a:endParaRPr lang="sr-Latn-R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745195"/>
              </p:ext>
            </p:extLst>
          </p:nvPr>
        </p:nvGraphicFramePr>
        <p:xfrm>
          <a:off x="462225" y="1185705"/>
          <a:ext cx="11445072" cy="5476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55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442" y="123966"/>
            <a:ext cx="10515600" cy="760290"/>
          </a:xfrm>
        </p:spPr>
        <p:txBody>
          <a:bodyPr>
            <a:normAutofit/>
          </a:bodyPr>
          <a:lstStyle/>
          <a:p>
            <a:pPr algn="ctr"/>
            <a:r>
              <a:rPr lang="sr-Latn-R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Materijal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827352"/>
              </p:ext>
            </p:extLst>
          </p:nvPr>
        </p:nvGraphicFramePr>
        <p:xfrm>
          <a:off x="130629" y="803868"/>
          <a:ext cx="11917345" cy="590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242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00000"/>
          </a:xfrm>
        </p:spPr>
        <p:txBody>
          <a:bodyPr>
            <a:normAutofit/>
          </a:bodyPr>
          <a:lstStyle/>
          <a:p>
            <a:pPr algn="ctr"/>
            <a:r>
              <a:rPr lang="sr-Latn-R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Lekovi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852685"/>
              </p:ext>
            </p:extLst>
          </p:nvPr>
        </p:nvGraphicFramePr>
        <p:xfrm>
          <a:off x="134082" y="1065126"/>
          <a:ext cx="11780018" cy="561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695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  <a:alpha val="98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600" b="1" i="1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R63Z, R64Z i Z60 (A, B, C)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149215"/>
              </p:ext>
            </p:extLst>
          </p:nvPr>
        </p:nvGraphicFramePr>
        <p:xfrm>
          <a:off x="2038350" y="1557338"/>
          <a:ext cx="8242966" cy="4786312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4259714">
                  <a:extLst>
                    <a:ext uri="{9D8B030D-6E8A-4147-A177-3AD203B41FA5}">
                      <a16:colId xmlns:a16="http://schemas.microsoft.com/office/drawing/2014/main" xmlns="" val="2338191779"/>
                    </a:ext>
                  </a:extLst>
                </a:gridCol>
                <a:gridCol w="1249577">
                  <a:extLst>
                    <a:ext uri="{9D8B030D-6E8A-4147-A177-3AD203B41FA5}">
                      <a16:colId xmlns:a16="http://schemas.microsoft.com/office/drawing/2014/main" xmlns="" val="3224061946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xmlns="" val="1337488649"/>
                    </a:ext>
                  </a:extLst>
                </a:gridCol>
                <a:gridCol w="1400175"/>
              </a:tblGrid>
              <a:tr h="995543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Zdravstvena</a:t>
                      </a:r>
                      <a:r>
                        <a:rPr lang="sr-Latn-RS" sz="1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ustanova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R63Z - Hemoterapija</a:t>
                      </a:r>
                      <a:endParaRPr lang="pl-PL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R64Z - Radioterapija</a:t>
                      </a:r>
                      <a:endParaRPr lang="pl-PL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Z60 (A,B,C) - Rehabilitacija</a:t>
                      </a:r>
                      <a:endParaRPr lang="pl-PL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9325620"/>
                  </a:ext>
                </a:extLst>
              </a:tr>
              <a:tr h="396757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KC </a:t>
                      </a:r>
                      <a:r>
                        <a:rPr lang="en-US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Kragujevac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9628876"/>
                  </a:ext>
                </a:extLst>
              </a:tr>
              <a:tr h="384112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KBC</a:t>
                      </a:r>
                      <a:r>
                        <a:rPr lang="sr-Latn-BA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„Bežanijska kosa“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8477637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Institut</a:t>
                      </a:r>
                      <a:r>
                        <a:rPr lang="sr-Latn-BA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za onkologiju Vojvodine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7179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IOHB</a:t>
                      </a:r>
                      <a:r>
                        <a:rPr lang="sr-Latn-BA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„Banjica“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4924910"/>
                  </a:ext>
                </a:extLst>
              </a:tr>
              <a:tr h="384346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IZZMD</a:t>
                      </a:r>
                      <a:r>
                        <a:rPr lang="sr-Latn-BA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„Dr Vukan Čupić“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OB</a:t>
                      </a:r>
                      <a:r>
                        <a:rPr lang="sr-Latn-BA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Leskovac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331108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OB Kruševac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OB Zrenjanin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OB Senta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ZC Kladovo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0727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86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1162"/>
            <a:ext cx="10515600" cy="931112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Prosečan trošak po </a:t>
            </a:r>
            <a:r>
              <a:rPr lang="sr-Latn-R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pacijentu </a:t>
            </a:r>
            <a:br>
              <a:rPr lang="sr-Latn-R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 n</a:t>
            </a:r>
            <a:r>
              <a:rPr lang="sr-Latn-BA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ajčešće DSG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 descr="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8356543"/>
              </p:ext>
            </p:extLst>
          </p:nvPr>
        </p:nvGraphicFramePr>
        <p:xfrm>
          <a:off x="666750" y="1209675"/>
          <a:ext cx="11372849" cy="5396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458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B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Status fakture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026392"/>
              </p:ext>
            </p:extLst>
          </p:nvPr>
        </p:nvGraphicFramePr>
        <p:xfrm>
          <a:off x="3468130" y="1382927"/>
          <a:ext cx="5568778" cy="5211868"/>
        </p:xfrm>
        <a:graphic>
          <a:graphicData uri="http://schemas.openxmlformats.org/drawingml/2006/table">
            <a:tbl>
              <a:tblPr/>
              <a:tblGrid>
                <a:gridCol w="3234639">
                  <a:extLst>
                    <a:ext uri="{9D8B030D-6E8A-4147-A177-3AD203B41FA5}">
                      <a16:colId xmlns:a16="http://schemas.microsoft.com/office/drawing/2014/main" xmlns="" val="2338191779"/>
                    </a:ext>
                  </a:extLst>
                </a:gridCol>
                <a:gridCol w="2334139">
                  <a:extLst>
                    <a:ext uri="{9D8B030D-6E8A-4147-A177-3AD203B41FA5}">
                      <a16:colId xmlns:a16="http://schemas.microsoft.com/office/drawing/2014/main" xmlns="" val="1337488649"/>
                    </a:ext>
                  </a:extLst>
                </a:gridCol>
              </a:tblGrid>
              <a:tr h="638175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Zdravstvena</a:t>
                      </a:r>
                      <a:r>
                        <a:rPr lang="sr-Latn-RS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ustanova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  <a:r>
                        <a:rPr lang="pl-PL" sz="16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na dan 19.09.</a:t>
                      </a:r>
                      <a:endParaRPr lang="pl-PL" sz="16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9325620"/>
                  </a:ext>
                </a:extLst>
              </a:tr>
              <a:tr h="296863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 Zrenjanin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9628876"/>
                  </a:ext>
                </a:extLst>
              </a:tr>
              <a:tr h="267176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 Senta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8477637"/>
                  </a:ext>
                </a:extLst>
              </a:tr>
              <a:tr h="286967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 za onkologiju Vojvodine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36444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IKVB Vojvodine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4924910"/>
                  </a:ext>
                </a:extLst>
              </a:tr>
              <a:tr h="306758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KC Kragujevac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26549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ZC Kladovo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3311080"/>
                  </a:ext>
                </a:extLst>
              </a:tr>
              <a:tr h="316653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 Za interne bolesti Vrnjačka Banja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38455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</a:t>
                      </a:r>
                      <a:r>
                        <a:rPr lang="sr-Latn-BA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Kruševac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16653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 Leskovac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IOHB „Banjica“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0727165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IKVB „Dedinje“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IZZMD „Dr Vukan Čupić“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GAK „Narodni front“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KBC „Bežanijska kosa“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332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47362"/>
            <a:ext cx="10515600" cy="931112"/>
          </a:xfrm>
        </p:spPr>
        <p:txBody>
          <a:bodyPr>
            <a:normAutofit/>
          </a:bodyPr>
          <a:lstStyle/>
          <a:p>
            <a:pPr algn="ctr"/>
            <a:r>
              <a:rPr lang="sr-Latn-R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Casemix index (CMI)</a:t>
            </a:r>
            <a:r>
              <a:rPr lang="sr-Latn-R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Latn-R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R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 - septembar</a:t>
            </a:r>
            <a:endParaRPr lang="en-US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 descr="&#10;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5491471"/>
              </p:ext>
            </p:extLst>
          </p:nvPr>
        </p:nvGraphicFramePr>
        <p:xfrm>
          <a:off x="666750" y="1209675"/>
          <a:ext cx="11372849" cy="5396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ounded Rectangle 2"/>
          <p:cNvSpPr/>
          <p:nvPr/>
        </p:nvSpPr>
        <p:spPr>
          <a:xfrm rot="13495604">
            <a:off x="2352700" y="4808193"/>
            <a:ext cx="351396" cy="12521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 rot="2724421">
            <a:off x="9446290" y="4815295"/>
            <a:ext cx="445943" cy="141248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779061"/>
              </p:ext>
            </p:extLst>
          </p:nvPr>
        </p:nvGraphicFramePr>
        <p:xfrm>
          <a:off x="419519" y="267014"/>
          <a:ext cx="11646039" cy="6515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1371600" y="6219824"/>
            <a:ext cx="723900" cy="23812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2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597688" y="2877067"/>
            <a:ext cx="9998110" cy="20097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2032" y="456574"/>
            <a:ext cx="11173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862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sr-Latn-B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Projekcija </a:t>
            </a:r>
            <a:r>
              <a:rPr lang="sr-Latn-BA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DSG budžeta (</a:t>
            </a:r>
            <a:r>
              <a:rPr lang="sr-Latn-BA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indeks) OB i ZC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066681"/>
              </p:ext>
            </p:extLst>
          </p:nvPr>
        </p:nvGraphicFramePr>
        <p:xfrm>
          <a:off x="622998" y="1215291"/>
          <a:ext cx="11103427" cy="5147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ounded Rectangle 1"/>
          <p:cNvSpPr/>
          <p:nvPr/>
        </p:nvSpPr>
        <p:spPr>
          <a:xfrm>
            <a:off x="7448550" y="5617755"/>
            <a:ext cx="1143000" cy="361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394582" y="5591174"/>
            <a:ext cx="968618" cy="3885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RS" sz="3600" b="1" i="1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Analiza odstupanja – OB i ZC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238375" y="1852523"/>
          <a:ext cx="7615102" cy="2893199"/>
        </p:xfrm>
        <a:graphic>
          <a:graphicData uri="http://schemas.openxmlformats.org/drawingml/2006/table">
            <a:tbl>
              <a:tblPr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744523">
                  <a:extLst>
                    <a:ext uri="{9D8B030D-6E8A-4147-A177-3AD203B41FA5}">
                      <a16:colId xmlns:a16="http://schemas.microsoft.com/office/drawing/2014/main" xmlns="" val="2338191779"/>
                    </a:ext>
                  </a:extLst>
                </a:gridCol>
                <a:gridCol w="998375">
                  <a:extLst>
                    <a:ext uri="{9D8B030D-6E8A-4147-A177-3AD203B41FA5}">
                      <a16:colId xmlns:a16="http://schemas.microsoft.com/office/drawing/2014/main" xmlns="" val="1337488649"/>
                    </a:ext>
                  </a:extLst>
                </a:gridCol>
                <a:gridCol w="933061"/>
                <a:gridCol w="895739">
                  <a:extLst>
                    <a:ext uri="{9D8B030D-6E8A-4147-A177-3AD203B41FA5}">
                      <a16:colId xmlns:a16="http://schemas.microsoft.com/office/drawing/2014/main" xmlns="" val="3583234835"/>
                    </a:ext>
                  </a:extLst>
                </a:gridCol>
                <a:gridCol w="1073021"/>
                <a:gridCol w="970383"/>
              </a:tblGrid>
              <a:tr h="736852">
                <a:tc>
                  <a:txBody>
                    <a:bodyPr/>
                    <a:lstStyle/>
                    <a:p>
                      <a:pPr algn="ctr" fontAlgn="ctr"/>
                      <a:r>
                        <a:rPr lang="sr-Latn-R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DSG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 </a:t>
                      </a:r>
                    </a:p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Kruševac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 </a:t>
                      </a:r>
                    </a:p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Leskovac</a:t>
                      </a:r>
                      <a:endParaRPr lang="pl-PL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    </a:t>
                      </a:r>
                    </a:p>
                    <a:p>
                      <a:pPr algn="ctr" fontAlgn="ctr"/>
                      <a:r>
                        <a:rPr lang="sr-Latn-BA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Senta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OB </a:t>
                      </a:r>
                    </a:p>
                    <a:p>
                      <a:pPr algn="ctr" fontAlgn="ctr"/>
                      <a:r>
                        <a:rPr lang="sr-Latn-BA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Zrenjanin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Latn-BA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ZC </a:t>
                      </a:r>
                    </a:p>
                    <a:p>
                      <a:pPr algn="ctr" fontAlgn="ctr"/>
                      <a:r>
                        <a:rPr lang="sr-Latn-BA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Kladovo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9325620"/>
                  </a:ext>
                </a:extLst>
              </a:tr>
              <a:tr h="647854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L60C – Bubrežna insuficijencija,</a:t>
                      </a:r>
                      <a:r>
                        <a:rPr lang="sr-Latn-BA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bez vrlo teških ili teških KK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111.531,42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10.758,72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9628876"/>
                  </a:ext>
                </a:extLst>
              </a:tr>
              <a:tr h="860639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N09Z – Konizacija, postupci na vagini,</a:t>
                      </a:r>
                      <a:r>
                        <a:rPr lang="sr-Latn-BA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cerviksu (grliću materice) i vulvi (stidnici)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34.624,75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10.605,17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41.058,18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15.240,44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124.290,68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8477637"/>
                  </a:ext>
                </a:extLst>
              </a:tr>
              <a:tr h="647854">
                <a:tc>
                  <a:txBody>
                    <a:bodyPr/>
                    <a:lstStyle/>
                    <a:p>
                      <a:pPr algn="l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J11Z – Ostale procedure na koži, potkožnom tkivu i dojci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12.110,03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9.106,92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13.021,38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BA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131.836,39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0727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190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BA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Uporedni prikaz budžeta ustanove i medijane </a:t>
            </a:r>
            <a:br>
              <a:rPr lang="sr-Latn-BA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BA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 skupim lekovima)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141501"/>
              </p:ext>
            </p:extLst>
          </p:nvPr>
        </p:nvGraphicFramePr>
        <p:xfrm>
          <a:off x="838200" y="1690688"/>
          <a:ext cx="10515600" cy="457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2038350" y="3048000"/>
            <a:ext cx="8848725" cy="9525"/>
          </a:xfrm>
          <a:prstGeom prst="line">
            <a:avLst/>
          </a:prstGeom>
          <a:ln w="34925">
            <a:solidFill>
              <a:srgbClr val="FF0000"/>
            </a:solidFill>
            <a:tailEnd w="lg" len="lg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09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Latn-BA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Uporedni prikaz budžeta ustanove i medijane </a:t>
            </a:r>
            <a:br>
              <a:rPr lang="sr-Latn-BA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Latn-BA" sz="36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(bez </a:t>
            </a:r>
            <a:r>
              <a:rPr lang="sr-Latn-BA" sz="36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skupih lekova)</a:t>
            </a:r>
            <a:endParaRPr lang="en-US" sz="36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74945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02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52475" y="1149350"/>
            <a:ext cx="10515600" cy="4351338"/>
          </a:xfrm>
        </p:spPr>
        <p:txBody>
          <a:bodyPr anchor="ctr"/>
          <a:lstStyle/>
          <a:p>
            <a:pPr algn="ctr">
              <a:buFontTx/>
              <a:buNone/>
            </a:pPr>
            <a:r>
              <a:rPr lang="en-US" altLang="en-US" sz="4400" b="1" dirty="0" smtClean="0">
                <a:solidFill>
                  <a:srgbClr val="0D31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 </a:t>
            </a:r>
            <a:r>
              <a:rPr lang="sr-Latn-BA" altLang="en-US" sz="4400" b="1" dirty="0" smtClean="0">
                <a:solidFill>
                  <a:srgbClr val="0D31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Hvala na pažnji</a:t>
            </a:r>
            <a:r>
              <a:rPr lang="en-US" altLang="en-US" sz="4400" b="1" dirty="0" smtClean="0">
                <a:solidFill>
                  <a:srgbClr val="0D316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!</a:t>
            </a:r>
            <a:endParaRPr lang="sr-Latn-BA" altLang="en-US" sz="4400" b="1" dirty="0" smtClean="0">
              <a:solidFill>
                <a:srgbClr val="0D31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>
              <a:buFontTx/>
              <a:buNone/>
            </a:pPr>
            <a:endParaRPr lang="sr-Latn-BA" altLang="en-US" sz="4400" b="1" dirty="0">
              <a:solidFill>
                <a:srgbClr val="0D316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algn="ctr">
              <a:buFontTx/>
              <a:buNone/>
            </a:pPr>
            <a:r>
              <a:rPr lang="sr-Latn-BA" altLang="en-US" sz="4000" b="1" dirty="0" smtClean="0">
                <a:solidFill>
                  <a:srgbClr val="FF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dsg.pilot@rfzo.rs</a:t>
            </a:r>
            <a:endParaRPr lang="sr-Latn-BA" altLang="en-US" sz="4000" b="1" dirty="0">
              <a:solidFill>
                <a:srgbClr val="FF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55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611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Групе са грешком</a:t>
            </a:r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93619" y="1215736"/>
          <a:ext cx="9559636" cy="5067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997"/>
                <a:gridCol w="1259602"/>
                <a:gridCol w="644094"/>
                <a:gridCol w="747464"/>
                <a:gridCol w="747464"/>
                <a:gridCol w="922650"/>
                <a:gridCol w="1697365"/>
              </a:tblGrid>
              <a:tr h="4364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Cyrl-R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Здравствена установа</a:t>
                      </a:r>
                      <a:endParaRPr lang="sr-Cyrl-R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Cyrl-R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Број фактура у септембру</a:t>
                      </a:r>
                      <a:endParaRPr lang="sr-Cyrl-R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sr-Cyrl-RS" sz="1800" b="1" u="none" strike="noStrike">
                          <a:solidFill>
                            <a:schemeClr val="tx1"/>
                          </a:solidFill>
                          <a:effectLst/>
                        </a:rPr>
                        <a:t>Групе са грешком</a:t>
                      </a:r>
                      <a:endParaRPr lang="sr-Cyrl-R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sr-Cyrl-R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Проценат хоспитализација са грешком</a:t>
                      </a:r>
                      <a:endParaRPr lang="sr-Cyrl-R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5145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960Z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961Z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963Z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r-Cyrl-R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Укупно</a:t>
                      </a:r>
                      <a:endParaRPr lang="sr-Cyrl-R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289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 dirty="0">
                          <a:effectLst/>
                        </a:rPr>
                        <a:t>КЦ Крагујевац</a:t>
                      </a:r>
                      <a:endParaRPr lang="sr-Cyrl-R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4612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78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115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2.5%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289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 dirty="0">
                          <a:effectLst/>
                        </a:rPr>
                        <a:t>КБЦ Бежанијска коса</a:t>
                      </a:r>
                      <a:endParaRPr lang="sr-Cyrl-R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0.9%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289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 dirty="0">
                          <a:effectLst/>
                        </a:rPr>
                        <a:t>ОБ Зрењанин</a:t>
                      </a:r>
                      <a:endParaRPr lang="sr-Cyrl-R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1763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2.3%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289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ОБ Лесковац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2063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1.3%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289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ОБ Крушевац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1857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1.7%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289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ОБ Сента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787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0.8%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289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ЗЦ Кладово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676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289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Институт Бањица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1295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289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ИМД "др Вукан Чупић"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1964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50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60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3.1%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289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Институт Дедиње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757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289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ИКВБ Војводине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597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514580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Институт за онкологију Војводине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1499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0.0%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289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ГАК Народни фронт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2395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289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СБ Врњачка Бања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141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 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0.7%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57289"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1400" b="1" u="none" strike="noStrike">
                          <a:effectLst/>
                        </a:rPr>
                        <a:t>Укупно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22424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69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226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313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1.4%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446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1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Групе са </a:t>
            </a:r>
            <a:r>
              <a:rPr lang="sr-Cyrl-R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грешком</a:t>
            </a:r>
            <a:br>
              <a:rPr lang="sr-Cyrl-R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r-Cyrl-RS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однос септембар/август</a:t>
            </a:r>
            <a:endParaRPr lang="en-US" sz="28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38200" y="1825625"/>
          <a:ext cx="10887342" cy="31057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3659"/>
                <a:gridCol w="3361877"/>
                <a:gridCol w="1541602"/>
                <a:gridCol w="1541602"/>
                <a:gridCol w="1531296"/>
                <a:gridCol w="1937306"/>
              </a:tblGrid>
              <a:tr h="674429">
                <a:tc gridSpan="2">
                  <a:txBody>
                    <a:bodyPr/>
                    <a:lstStyle/>
                    <a:p>
                      <a:pPr algn="l" fontAlgn="b"/>
                      <a:endParaRPr lang="sr-Cyrl-RS" sz="20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sr-Cyrl-RS" sz="2000" b="1" u="none" strike="noStrike" dirty="0">
                          <a:effectLst/>
                          <a:latin typeface="+mn-lt"/>
                        </a:rPr>
                        <a:t>август </a:t>
                      </a:r>
                      <a:endParaRPr lang="sr-Cyrl-R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sr-Cyrl-RS" sz="2000" u="none" strike="noStrike" dirty="0">
                          <a:effectLst/>
                          <a:latin typeface="+mn-lt"/>
                        </a:rPr>
                        <a:t>% у односу на укупно</a:t>
                      </a:r>
                      <a:endParaRPr lang="sr-Cyrl-R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sr-Cyrl-RS" sz="2000" b="1" u="none" strike="noStrike" dirty="0">
                          <a:effectLst/>
                          <a:latin typeface="+mn-lt"/>
                        </a:rPr>
                        <a:t>септембар</a:t>
                      </a:r>
                      <a:endParaRPr lang="sr-Cyrl-R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600"/>
                        </a:spcBef>
                      </a:pPr>
                      <a:r>
                        <a:rPr lang="sr-Cyrl-RS" sz="2000" u="none" strike="noStrike">
                          <a:effectLst/>
                          <a:latin typeface="+mn-lt"/>
                        </a:rPr>
                        <a:t>% у односу на укупно</a:t>
                      </a:r>
                      <a:endParaRPr lang="sr-Cyrl-R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21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Укупан број фактура у месецу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b="1" u="none" strike="noStrike" dirty="0" smtClean="0">
                          <a:effectLst/>
                          <a:latin typeface="+mn-lt"/>
                        </a:rPr>
                        <a:t>21</a:t>
                      </a:r>
                      <a:r>
                        <a:rPr lang="sr-Cyrl-RS" sz="2000" b="1" u="none" strike="noStrike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sr-Latn-RS" sz="2000" b="1" u="none" strike="noStrike" dirty="0" smtClean="0">
                          <a:effectLst/>
                          <a:latin typeface="+mn-lt"/>
                        </a:rPr>
                        <a:t>986</a:t>
                      </a:r>
                      <a:endParaRPr lang="sr-Latn-R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b="1" u="none" strike="noStrike" dirty="0" smtClean="0">
                          <a:effectLst/>
                          <a:latin typeface="+mn-lt"/>
                        </a:rPr>
                        <a:t>22</a:t>
                      </a:r>
                      <a:r>
                        <a:rPr lang="sr-Cyrl-RS" sz="2000" b="1" u="none" strike="noStrike" dirty="0" smtClean="0">
                          <a:effectLst/>
                          <a:latin typeface="+mn-lt"/>
                        </a:rPr>
                        <a:t>.</a:t>
                      </a:r>
                      <a:r>
                        <a:rPr lang="sr-Latn-RS" sz="2000" b="1" u="none" strike="noStrike" dirty="0" smtClean="0">
                          <a:effectLst/>
                          <a:latin typeface="+mn-lt"/>
                        </a:rPr>
                        <a:t>424</a:t>
                      </a:r>
                      <a:endParaRPr lang="sr-Latn-R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72127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  <a:latin typeface="+mn-lt"/>
                        </a:rPr>
                        <a:t>Укупан број фактура  са грешком </a:t>
                      </a:r>
                      <a:endParaRPr lang="ru-RU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r-Latn-R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368</a:t>
                      </a:r>
                      <a:endParaRPr lang="sr-Latn-RS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1,67%</a:t>
                      </a:r>
                      <a:endParaRPr lang="sr-Latn-R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313</a:t>
                      </a:r>
                      <a:endParaRPr lang="sr-Latn-RS" sz="20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1,40%</a:t>
                      </a:r>
                      <a:endParaRPr lang="sr-Latn-RS" sz="2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72127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2000" u="none" strike="noStrike">
                          <a:effectLst/>
                          <a:latin typeface="+mn-lt"/>
                        </a:rPr>
                        <a:t>960Z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000" u="none" strike="noStrike" dirty="0">
                          <a:effectLst/>
                          <a:latin typeface="+mn-lt"/>
                        </a:rPr>
                        <a:t>Негруписано</a:t>
                      </a:r>
                      <a:endParaRPr lang="sr-Cyrl-R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 dirty="0">
                          <a:effectLst/>
                          <a:latin typeface="+mn-lt"/>
                        </a:rPr>
                        <a:t>65</a:t>
                      </a:r>
                      <a:endParaRPr lang="sr-Latn-R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 dirty="0">
                          <a:effectLst/>
                          <a:latin typeface="+mn-lt"/>
                        </a:rPr>
                        <a:t>17,66%</a:t>
                      </a:r>
                      <a:endParaRPr lang="sr-Latn-R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 dirty="0">
                          <a:effectLst/>
                          <a:latin typeface="+mn-lt"/>
                        </a:rPr>
                        <a:t>69</a:t>
                      </a:r>
                      <a:endParaRPr lang="sr-Latn-R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  <a:latin typeface="+mn-lt"/>
                        </a:rPr>
                        <a:t>22,04%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372127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2000" u="none" strike="noStrike">
                          <a:effectLst/>
                          <a:latin typeface="+mn-lt"/>
                        </a:rPr>
                        <a:t>961Z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r-Cyrl-RS" sz="2000" u="none" strike="noStrike" dirty="0">
                          <a:effectLst/>
                          <a:latin typeface="+mn-lt"/>
                        </a:rPr>
                        <a:t>Неприхватљива главна дијагноза</a:t>
                      </a:r>
                      <a:endParaRPr lang="sr-Cyrl-R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 dirty="0">
                          <a:effectLst/>
                          <a:latin typeface="+mn-lt"/>
                        </a:rPr>
                        <a:t>282</a:t>
                      </a:r>
                      <a:endParaRPr lang="sr-Latn-R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 dirty="0">
                          <a:effectLst/>
                          <a:latin typeface="+mn-lt"/>
                        </a:rPr>
                        <a:t>76,63%</a:t>
                      </a:r>
                      <a:endParaRPr lang="sr-Latn-R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 dirty="0">
                          <a:effectLst/>
                          <a:latin typeface="+mn-lt"/>
                        </a:rPr>
                        <a:t>226</a:t>
                      </a:r>
                      <a:endParaRPr lang="sr-Latn-R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>
                          <a:effectLst/>
                          <a:latin typeface="+mn-lt"/>
                        </a:rPr>
                        <a:t>72,20%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  <a:tr h="697736">
                <a:tc>
                  <a:txBody>
                    <a:bodyPr/>
                    <a:lstStyle/>
                    <a:p>
                      <a:pPr algn="l" fontAlgn="b"/>
                      <a:r>
                        <a:rPr lang="sr-Latn-RS" sz="2000" u="none" strike="noStrike">
                          <a:effectLst/>
                          <a:latin typeface="+mn-lt"/>
                        </a:rPr>
                        <a:t>963Z</a:t>
                      </a:r>
                      <a:endParaRPr lang="sr-Latn-RS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u="none" strike="noStrike" dirty="0">
                          <a:effectLst/>
                          <a:latin typeface="+mn-lt"/>
                        </a:rPr>
                        <a:t>Неонатална дијагноза која не одговара узрасту/тежини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 dirty="0">
                          <a:effectLst/>
                          <a:latin typeface="+mn-lt"/>
                        </a:rPr>
                        <a:t>21</a:t>
                      </a:r>
                      <a:endParaRPr lang="sr-Latn-R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 dirty="0">
                          <a:effectLst/>
                          <a:latin typeface="+mn-lt"/>
                        </a:rPr>
                        <a:t>5,71%</a:t>
                      </a:r>
                      <a:endParaRPr lang="sr-Latn-R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 dirty="0">
                          <a:effectLst/>
                          <a:latin typeface="+mn-lt"/>
                        </a:rPr>
                        <a:t>18</a:t>
                      </a:r>
                      <a:endParaRPr lang="sr-Latn-R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r-Latn-RS" sz="2000" u="none" strike="noStrike" dirty="0">
                          <a:effectLst/>
                          <a:latin typeface="+mn-lt"/>
                        </a:rPr>
                        <a:t>5,75%</a:t>
                      </a:r>
                      <a:endParaRPr lang="sr-Latn-R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4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05898419"/>
              </p:ext>
            </p:extLst>
          </p:nvPr>
        </p:nvGraphicFramePr>
        <p:xfrm>
          <a:off x="938897" y="736190"/>
          <a:ext cx="10495375" cy="4022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04715" y="365125"/>
            <a:ext cx="10500360" cy="354541"/>
          </a:xfrm>
        </p:spPr>
        <p:txBody>
          <a:bodyPr>
            <a:noAutofit/>
          </a:bodyPr>
          <a:lstStyle/>
          <a:p>
            <a:pPr algn="ctr"/>
            <a:r>
              <a:rPr lang="sr-Cyrl-R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Дупле фактуре за истог пацијента</a:t>
            </a:r>
            <a:r>
              <a:rPr lang="sr-Latn-R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исту епизоду болничког лечења</a:t>
            </a:r>
            <a:endParaRPr lang="en-US" sz="2000" i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72836" y="5049983"/>
          <a:ext cx="10561437" cy="1249680"/>
        </p:xfrm>
        <a:graphic>
          <a:graphicData uri="http://schemas.openxmlformats.org/drawingml/2006/table">
            <a:tbl>
              <a:tblPr/>
              <a:tblGrid>
                <a:gridCol w="10561437"/>
              </a:tblGrid>
              <a:tr h="883226">
                <a:tc>
                  <a:txBody>
                    <a:bodyPr/>
                    <a:lstStyle/>
                    <a:p>
                      <a:r>
                        <a:rPr lang="sr-Cyrl-RS" sz="1200" dirty="0" smtClean="0">
                          <a:latin typeface="Calibri" pitchFamily="34" charset="0"/>
                          <a:cs typeface="Calibri" pitchFamily="34" charset="0"/>
                        </a:rPr>
                        <a:t>Напомена</a:t>
                      </a:r>
                      <a:r>
                        <a:rPr lang="vi-VN" sz="1200" dirty="0" smtClean="0">
                          <a:latin typeface="Calibri" pitchFamily="34" charset="0"/>
                          <a:cs typeface="Calibri" pitchFamily="34" charset="0"/>
                        </a:rPr>
                        <a:t>: </a:t>
                      </a:r>
                      <a:r>
                        <a:rPr lang="sr-Cyrl-RS" sz="1200" dirty="0" smtClean="0">
                          <a:latin typeface="Calibri" pitchFamily="34" charset="0"/>
                          <a:cs typeface="Calibri" pitchFamily="34" charset="0"/>
                        </a:rPr>
                        <a:t>Број дуплих </a:t>
                      </a:r>
                      <a:r>
                        <a:rPr lang="vi-VN" sz="120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sr-Cyrl-RS" sz="1200" dirty="0" smtClean="0">
                          <a:latin typeface="Calibri" pitchFamily="34" charset="0"/>
                          <a:cs typeface="Calibri" pitchFamily="34" charset="0"/>
                        </a:rPr>
                        <a:t>спорних</a:t>
                      </a:r>
                      <a:r>
                        <a:rPr lang="vi-VN" sz="1200" dirty="0" smtClean="0">
                          <a:latin typeface="Calibri" pitchFamily="34" charset="0"/>
                          <a:cs typeface="Calibri" pitchFamily="34" charset="0"/>
                        </a:rPr>
                        <a:t>) </a:t>
                      </a:r>
                      <a:r>
                        <a:rPr lang="sr-Cyrl-RS" sz="1200" dirty="0" smtClean="0">
                          <a:latin typeface="Calibri" pitchFamily="34" charset="0"/>
                          <a:cs typeface="Calibri" pitchFamily="34" charset="0"/>
                        </a:rPr>
                        <a:t>фактура</a:t>
                      </a:r>
                      <a:r>
                        <a:rPr lang="sr-Cyrl-RS" sz="12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vi-VN" sz="1200" dirty="0" smtClean="0">
                          <a:latin typeface="Calibri" pitchFamily="34" charset="0"/>
                          <a:cs typeface="Calibri" pitchFamily="34" charset="0"/>
                        </a:rPr>
                        <a:t>= </a:t>
                      </a:r>
                      <a:r>
                        <a:rPr lang="sr-Cyrl-RS" sz="1200" dirty="0" smtClean="0">
                          <a:latin typeface="Calibri" pitchFamily="34" charset="0"/>
                          <a:cs typeface="Calibri" pitchFamily="34" charset="0"/>
                        </a:rPr>
                        <a:t>укупан број фактура чији се периоди лечења међусобно преклапају </a:t>
                      </a:r>
                      <a:r>
                        <a:rPr lang="vi-VN" sz="1200" dirty="0" smtClean="0">
                          <a:latin typeface="Calibri" pitchFamily="34" charset="0"/>
                          <a:cs typeface="Calibri" pitchFamily="34" charset="0"/>
                        </a:rPr>
                        <a:t>– </a:t>
                      </a:r>
                      <a:r>
                        <a:rPr lang="sr-Cyrl-RS" sz="1200" dirty="0" smtClean="0">
                          <a:latin typeface="Calibri" pitchFamily="34" charset="0"/>
                          <a:cs typeface="Calibri" pitchFamily="34" charset="0"/>
                        </a:rPr>
                        <a:t>број различитих</a:t>
                      </a:r>
                      <a:r>
                        <a:rPr lang="sr-Cyrl-RS" sz="1200" baseline="0" dirty="0" smtClean="0">
                          <a:latin typeface="Calibri" pitchFamily="34" charset="0"/>
                          <a:cs typeface="Calibri" pitchFamily="34" charset="0"/>
                        </a:rPr>
                        <a:t> пацијената</a:t>
                      </a:r>
                      <a:r>
                        <a:rPr lang="vi-VN" sz="1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sr-Cyrl-RS" sz="1200" dirty="0" smtClean="0">
                          <a:latin typeface="Calibri" pitchFamily="34" charset="0"/>
                          <a:cs typeface="Calibri" pitchFamily="34" charset="0"/>
                        </a:rPr>
                        <a:t>који имају више од једне фактуре за исти период лечења </a:t>
                      </a:r>
                      <a:r>
                        <a:rPr lang="vi-VN" sz="1200" dirty="0" smtClean="0"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lang="sr-Cyrl-RS" sz="1200" dirty="0" smtClean="0">
                          <a:latin typeface="Calibri" pitchFamily="34" charset="0"/>
                          <a:cs typeface="Calibri" pitchFamily="34" charset="0"/>
                        </a:rPr>
                        <a:t>јер се претпоставља да сваки пацијент има једну исправну фактуру</a:t>
                      </a:r>
                      <a:r>
                        <a:rPr lang="vi-VN" sz="120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r>
                        <a:rPr lang="sr-Cyrl-RS" sz="120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</a:p>
                    <a:p>
                      <a:r>
                        <a:rPr lang="sr-Cyrl-RS" sz="1200" dirty="0" smtClean="0">
                          <a:latin typeface="Calibri" pitchFamily="34" charset="0"/>
                          <a:cs typeface="Calibri" pitchFamily="34" charset="0"/>
                        </a:rPr>
                        <a:t>Од</a:t>
                      </a:r>
                      <a:r>
                        <a:rPr lang="sr-Cyrl-RS" sz="1200" baseline="0" dirty="0" smtClean="0">
                          <a:latin typeface="Calibri" pitchFamily="34" charset="0"/>
                          <a:cs typeface="Calibri" pitchFamily="34" charset="0"/>
                        </a:rPr>
                        <a:t> укупног броја фактура 22.424  за месец септембар  спорно је 1.436 односно 6,4% у односу на укупан број.</a:t>
                      </a:r>
                    </a:p>
                    <a:p>
                      <a:endParaRPr lang="sr-Cyrl-RS" sz="1200" b="1" baseline="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sr-Cyrl-RS" sz="1600" b="1" baseline="0" dirty="0" smtClean="0">
                          <a:latin typeface="Calibri" pitchFamily="34" charset="0"/>
                          <a:cs typeface="Calibri" pitchFamily="34" charset="0"/>
                        </a:rPr>
                        <a:t>У плану је измена формата ЕФ која подразумева да се посебно прикаже фактура новорођенчета.</a:t>
                      </a:r>
                    </a:p>
                    <a:p>
                      <a:endParaRPr lang="sr-Latn-R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53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747068372"/>
              </p:ext>
            </p:extLst>
          </p:nvPr>
        </p:nvGraphicFramePr>
        <p:xfrm>
          <a:off x="992777" y="374470"/>
          <a:ext cx="10110652" cy="576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" name="Straight Connector 2"/>
          <p:cNvCxnSpPr/>
          <p:nvPr/>
        </p:nvCxnSpPr>
        <p:spPr>
          <a:xfrm>
            <a:off x="1278082" y="3033757"/>
            <a:ext cx="9514585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792667" y="276634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173</a:t>
            </a:r>
            <a:endParaRPr lang="hr-HR" b="1" dirty="0" smtClean="0"/>
          </a:p>
        </p:txBody>
      </p:sp>
    </p:spTree>
    <p:extLst>
      <p:ext uri="{BB962C8B-B14F-4D97-AF65-F5344CB8AC3E}">
        <p14:creationId xmlns:p14="http://schemas.microsoft.com/office/powerpoint/2010/main" val="19408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sz="2700" i="1" dirty="0" smtClean="0">
                <a:solidFill>
                  <a:srgbClr val="FF0000"/>
                </a:solidFill>
                <a:latin typeface="+mn-lt"/>
              </a:rPr>
              <a:t>Број </a:t>
            </a:r>
            <a:r>
              <a:rPr lang="sr-Cyrl-RS" sz="2700" i="1" dirty="0">
                <a:solidFill>
                  <a:srgbClr val="FF0000"/>
                </a:solidFill>
                <a:latin typeface="+mn-lt"/>
              </a:rPr>
              <a:t>различитих  </a:t>
            </a:r>
            <a:r>
              <a:rPr lang="sr-Cyrl-RS" sz="2700" i="1" dirty="0" smtClean="0">
                <a:solidFill>
                  <a:srgbClr val="FF0000"/>
                </a:solidFill>
                <a:latin typeface="+mn-lt"/>
              </a:rPr>
              <a:t>ДСГ група </a:t>
            </a:r>
            <a:br>
              <a:rPr lang="sr-Cyrl-RS" sz="2700" i="1" dirty="0" smtClean="0">
                <a:solidFill>
                  <a:srgbClr val="FF0000"/>
                </a:solidFill>
                <a:latin typeface="+mn-lt"/>
              </a:rPr>
            </a:br>
            <a:r>
              <a:rPr lang="sr-Cyrl-RS" sz="2700" i="1" dirty="0" smtClean="0">
                <a:solidFill>
                  <a:srgbClr val="FF0000"/>
                </a:solidFill>
                <a:latin typeface="+mn-lt"/>
              </a:rPr>
              <a:t>однос септембар-август</a:t>
            </a:r>
            <a:r>
              <a:rPr lang="en-US" b="1" i="1" dirty="0"/>
              <a:t/>
            </a:r>
            <a:br>
              <a:rPr lang="en-US" b="1" i="1" dirty="0"/>
            </a:b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070263" y="1558631"/>
          <a:ext cx="9705109" cy="4266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00506"/>
                <a:gridCol w="1755387"/>
                <a:gridCol w="3120688"/>
                <a:gridCol w="1828528"/>
              </a:tblGrid>
              <a:tr h="527860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800" b="1" u="none" strike="noStrike" dirty="0">
                          <a:effectLst/>
                        </a:rPr>
                        <a:t>Здравствена установа</a:t>
                      </a:r>
                      <a:endParaRPr lang="sr-Cyrl-R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1" u="none" strike="noStrike" dirty="0">
                          <a:effectLst/>
                        </a:rPr>
                        <a:t>Август </a:t>
                      </a:r>
                      <a:endParaRPr lang="sr-Cyrl-R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u="none" strike="noStrike" dirty="0">
                          <a:effectLst/>
                        </a:rPr>
                        <a:t>проценат повећања/смањења броја различитих група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r-Cyrl-RS" sz="1800" b="1" u="none" strike="noStrike" dirty="0">
                          <a:effectLst/>
                        </a:rPr>
                        <a:t>Септембар </a:t>
                      </a:r>
                      <a:endParaRPr lang="sr-Cyrl-R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63930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 dirty="0">
                          <a:effectLst/>
                        </a:rPr>
                        <a:t>КЦ Крагујевац</a:t>
                      </a:r>
                      <a:endParaRPr lang="sr-Cyrl-R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395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416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3930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 dirty="0">
                          <a:effectLst/>
                        </a:rPr>
                        <a:t>КБЦ Бежанијска коса</a:t>
                      </a:r>
                      <a:endParaRPr lang="sr-Cyrl-R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230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238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3930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 dirty="0">
                          <a:effectLst/>
                        </a:rPr>
                        <a:t>ОБ Зрењанин</a:t>
                      </a:r>
                      <a:endParaRPr lang="sr-Cyrl-R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268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285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3930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ОБ Лесковац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272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-3%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264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3930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ОБ Крушевац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262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269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3930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ОБ Сента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176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179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3930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ЗЦ Кладово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119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-8%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109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3930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ИОХБ Бањица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112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-5%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106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3930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ИМД "др Вукан Чупић"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229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-1%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226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3930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ИКВБ Дедиње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61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67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3930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ИКВБ Војводине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66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71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86496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Институт за онкологију Војводине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71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74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3930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ГАК Народни фронт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52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59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3930">
                <a:tc>
                  <a:txBody>
                    <a:bodyPr/>
                    <a:lstStyle/>
                    <a:p>
                      <a:pPr algn="l" rtl="0" fontAlgn="ctr"/>
                      <a:r>
                        <a:rPr lang="sr-Cyrl-RS" sz="1400" b="1" u="none" strike="noStrike">
                          <a:effectLst/>
                        </a:rPr>
                        <a:t>СБ Врњачка Бања</a:t>
                      </a:r>
                      <a:endParaRPr lang="sr-Cyrl-R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>
                          <a:effectLst/>
                        </a:rPr>
                        <a:t>47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15%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u="none" strike="noStrike" dirty="0">
                          <a:effectLst/>
                        </a:rPr>
                        <a:t>54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0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0661"/>
          </a:xfrm>
        </p:spPr>
        <p:txBody>
          <a:bodyPr>
            <a:normAutofit/>
          </a:bodyPr>
          <a:lstStyle/>
          <a:p>
            <a:pPr algn="ctr"/>
            <a:r>
              <a:rPr lang="sr-Cyrl-RS" sz="2400" b="1" i="1" dirty="0" smtClean="0">
                <a:solidFill>
                  <a:srgbClr val="FF0000"/>
                </a:solidFill>
                <a:latin typeface="+mn-lt"/>
              </a:rPr>
              <a:t>Унапређење у ДСГ извештавању за месец септембар  </a:t>
            </a:r>
            <a:endParaRPr lang="en-US" sz="2400" b="1" i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838200" y="1796903"/>
          <a:ext cx="4914014" cy="2535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861"/>
                <a:gridCol w="841153"/>
              </a:tblGrid>
              <a:tr h="393838">
                <a:tc gridSpan="2">
                  <a:txBody>
                    <a:bodyPr/>
                    <a:lstStyle/>
                    <a:p>
                      <a:pPr algn="ctr"/>
                      <a:r>
                        <a:rPr lang="sr-Cyrl-R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Најчешће ДСГ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sr-Cyrl-R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 августу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07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R63Z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Cyrl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Хемотерапија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2707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O60Z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Cyrl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Вагинални порођај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79588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P67C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Новорођенче, тежина на пријему &gt; 2499 грама, без значајних оперативних поступака са осталим тешкоћама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27076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961Z</a:t>
                      </a:r>
                      <a:r>
                        <a:rPr lang="sr-Cyrl-R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Неприхватљива главна дијагноза 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53332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R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N09Z</a:t>
                      </a:r>
                      <a:r>
                        <a:rPr lang="sr-Latn-R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Конизација, поступци на вагини, цервиксу (грлићу материце) и вулви (стидници)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838198" y="4119452"/>
          <a:ext cx="4935280" cy="2600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5280"/>
              </a:tblGrid>
              <a:tr h="3040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Најчешће ДСГ</a:t>
                      </a:r>
                      <a:r>
                        <a:rPr lang="en-U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sr-Cyrl-R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 септембру</a:t>
                      </a:r>
                      <a:endParaRPr lang="en-US" sz="1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09028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R63Z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Cyrl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Хемотерапија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209028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O60Z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Cyrl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Вагинални порођај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614417">
                <a:tc>
                  <a:txBody>
                    <a:bodyPr/>
                    <a:lstStyle/>
                    <a:p>
                      <a:pPr algn="l" fontAlgn="ctr"/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P67C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Новорођенче, тежина на пријему &gt; 2499 грама, без значајних оперативних поступака са осталим тешкоћама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411723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N09Z</a:t>
                      </a:r>
                      <a:r>
                        <a:rPr lang="sr-Latn-R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Конизација, поступци на вагини, цервиксу (грлићу материце) и вулви (стидници)</a:t>
                      </a:r>
                      <a:endParaRPr lang="sr-Cyrl-RS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244447">
                <a:tc>
                  <a:txBody>
                    <a:bodyPr/>
                    <a:lstStyle/>
                    <a:p>
                      <a:pPr algn="l" rtl="0" fontAlgn="t"/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H61B</a:t>
                      </a:r>
                      <a:r>
                        <a:rPr lang="sr-Latn-R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Cyrl-R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Малигнитет хепатобилијарног система и панкреаса, без врло тешких КК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6475228" y="1792118"/>
          <a:ext cx="4572000" cy="235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4710"/>
                <a:gridCol w="2517290"/>
              </a:tblGrid>
              <a:tr h="330332">
                <a:tc gridSpan="2">
                  <a:txBody>
                    <a:bodyPr/>
                    <a:lstStyle/>
                    <a:p>
                      <a:pPr algn="ctr"/>
                      <a:r>
                        <a:rPr lang="sr-Cyrl-R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Најчешће ДСГ у</a:t>
                      </a:r>
                      <a:r>
                        <a:rPr lang="sr-Cyrl-RS" sz="1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августу 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73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R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L60C</a:t>
                      </a:r>
                      <a:r>
                        <a:rPr lang="sr-Latn-R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Бубрежна инсуфицијенција, без врло тешких или тешких КК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22710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sr-Latn-R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L61Z</a:t>
                      </a:r>
                      <a:r>
                        <a:rPr lang="sr-Latn-R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Cyrl-R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Хемодијализа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447325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G60B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Малигнитет дигестивног система, без врло тешких КК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22710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J62B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Малигна болест дојке, без  КК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373559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E71B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Неоплазмe респираторног система, без врло тешких КК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6464592" y="4157329"/>
          <a:ext cx="4603900" cy="2573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50"/>
                <a:gridCol w="2301950"/>
              </a:tblGrid>
              <a:tr h="384195">
                <a:tc gridSpan="2">
                  <a:txBody>
                    <a:bodyPr/>
                    <a:lstStyle/>
                    <a:p>
                      <a:pPr algn="ctr"/>
                      <a:r>
                        <a:rPr lang="sr-Cyrl-RS" sz="1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Најчешће ДСГ у септембру</a:t>
                      </a:r>
                      <a:endParaRPr lang="en-US" sz="18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7224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L61Z</a:t>
                      </a:r>
                      <a:r>
                        <a:rPr lang="sr-Latn-R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Cyrl-RS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Хемодијализа</a:t>
                      </a: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605139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G60B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Малигнитет дигестивног система, без врло тешких КК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679923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G70B </a:t>
                      </a:r>
                      <a:r>
                        <a:rPr lang="sr-Cyrl-R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стале дијагнозе дигестивног система без врло тешких или тешких КК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307224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R63Z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r-Cyrl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Хемотерапија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  <a:tr h="289376">
                <a:tc gridSpan="2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J62B</a:t>
                      </a:r>
                      <a:r>
                        <a:rPr lang="sr-Latn-R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Малигна болест дојке, без  КК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601885"/>
              </p:ext>
            </p:extLst>
          </p:nvPr>
        </p:nvGraphicFramePr>
        <p:xfrm>
          <a:off x="839972" y="1350335"/>
          <a:ext cx="4890977" cy="414670"/>
        </p:xfrm>
        <a:graphic>
          <a:graphicData uri="http://schemas.openxmlformats.org/drawingml/2006/table">
            <a:tbl>
              <a:tblPr/>
              <a:tblGrid>
                <a:gridCol w="4890977"/>
              </a:tblGrid>
              <a:tr h="414670">
                <a:tc>
                  <a:txBody>
                    <a:bodyPr/>
                    <a:lstStyle/>
                    <a:p>
                      <a:pPr algn="ctr"/>
                      <a:r>
                        <a:rPr lang="sr-Cyrl-RS" b="1" i="1" dirty="0" smtClean="0"/>
                        <a:t>Општа болница Зрењанин</a:t>
                      </a:r>
                      <a:endParaRPr lang="en-US" b="1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528795"/>
              </p:ext>
            </p:extLst>
          </p:nvPr>
        </p:nvGraphicFramePr>
        <p:xfrm>
          <a:off x="6464595" y="1350335"/>
          <a:ext cx="4572000" cy="414669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414669">
                <a:tc>
                  <a:txBody>
                    <a:bodyPr/>
                    <a:lstStyle/>
                    <a:p>
                      <a:r>
                        <a:rPr lang="sr-Cyrl-RS" b="1" i="1" dirty="0" smtClean="0"/>
                        <a:t>                                 ЗЦ Кладово</a:t>
                      </a:r>
                      <a:endParaRPr lang="en-US" b="1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98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329403078"/>
              </p:ext>
            </p:extLst>
          </p:nvPr>
        </p:nvGraphicFramePr>
        <p:xfrm>
          <a:off x="857002" y="944087"/>
          <a:ext cx="10460577" cy="5401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048" y="0"/>
            <a:ext cx="10526486" cy="827949"/>
          </a:xfrm>
        </p:spPr>
        <p:txBody>
          <a:bodyPr>
            <a:normAutofit/>
          </a:bodyPr>
          <a:lstStyle/>
          <a:p>
            <a:pPr algn="ctr"/>
            <a:r>
              <a:rPr lang="sr-Cyrl-RS" sz="3200" b="1" i="1" dirty="0" smtClean="0">
                <a:solidFill>
                  <a:srgbClr val="FF0000"/>
                </a:solidFill>
              </a:rPr>
              <a:t>Просечна дужина хоспитализације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449859" y="2809103"/>
            <a:ext cx="9737125" cy="41189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28700" y="2290648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b="1" dirty="0" smtClean="0"/>
              <a:t>6,6</a:t>
            </a:r>
          </a:p>
        </p:txBody>
      </p:sp>
    </p:spTree>
    <p:extLst>
      <p:ext uri="{BB962C8B-B14F-4D97-AF65-F5344CB8AC3E}">
        <p14:creationId xmlns:p14="http://schemas.microsoft.com/office/powerpoint/2010/main" val="423115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A8D08D"/>
      </a:accent2>
      <a:accent3>
        <a:srgbClr val="FFC000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4325</TotalTime>
  <Words>966</Words>
  <Application>Microsoft Office PowerPoint</Application>
  <PresentationFormat>Widescreen</PresentationFormat>
  <Paragraphs>356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MS PGothic</vt:lpstr>
      <vt:lpstr>Arial</vt:lpstr>
      <vt:lpstr>Calibri</vt:lpstr>
      <vt:lpstr>Calibri Light</vt:lpstr>
      <vt:lpstr>Office Theme</vt:lpstr>
      <vt:lpstr>1_Office Theme</vt:lpstr>
      <vt:lpstr>Analiza troškova  Septembar, 2017.</vt:lpstr>
      <vt:lpstr>Status fakture</vt:lpstr>
      <vt:lpstr>Групе са грешком </vt:lpstr>
      <vt:lpstr>Групе са грешком однос септембар/август</vt:lpstr>
      <vt:lpstr>Дупле фактуре за истог пацијента за исту епизоду болничког лечења</vt:lpstr>
      <vt:lpstr>PowerPoint Presentation</vt:lpstr>
      <vt:lpstr>Број различитих  ДСГ група  однос септембар-август </vt:lpstr>
      <vt:lpstr>Унапређење у ДСГ извештавању за месец септембар  </vt:lpstr>
      <vt:lpstr>Просечна дужина хоспитализације</vt:lpstr>
      <vt:lpstr>PowerPoint Presentation</vt:lpstr>
      <vt:lpstr>Најчешће ДСГ групе у општим болницама и здравственом центру</vt:lpstr>
      <vt:lpstr>%  stacionara</vt:lpstr>
      <vt:lpstr>Ukupni troškovi iz e - fakture</vt:lpstr>
      <vt:lpstr>Ukupni troškovi iz e-fakture (Opšte bolnice)</vt:lpstr>
      <vt:lpstr>Ukupni troškovi iz e-fakture (IKVB)</vt:lpstr>
      <vt:lpstr>Materijal</vt:lpstr>
      <vt:lpstr>Lekovi</vt:lpstr>
      <vt:lpstr>R63Z, R64Z i Z60 (A, B, C)</vt:lpstr>
      <vt:lpstr>Prosečan trošak po pacijentu  za najčešće DSG</vt:lpstr>
      <vt:lpstr>Casemix index (CMI) jun - septembar</vt:lpstr>
      <vt:lpstr>PowerPoint Presentation</vt:lpstr>
      <vt:lpstr>PowerPoint Presentation</vt:lpstr>
      <vt:lpstr>Analiza odstupanja – OB i ZC</vt:lpstr>
      <vt:lpstr>Uporedni prikaz budžeta ustanove i medijane  (sa skupim lekovima)</vt:lpstr>
      <vt:lpstr>Uporedni prikaz budžeta ustanove i medijane  (bez skupih lekova)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troškova</dc:title>
  <dc:creator>Marina Topalovic</dc:creator>
  <cp:lastModifiedBy>Marko Mitrovic</cp:lastModifiedBy>
  <cp:revision>614</cp:revision>
  <cp:lastPrinted>2017-11-01T13:18:15Z</cp:lastPrinted>
  <dcterms:created xsi:type="dcterms:W3CDTF">2017-07-13T11:09:44Z</dcterms:created>
  <dcterms:modified xsi:type="dcterms:W3CDTF">2017-11-03T10:57:17Z</dcterms:modified>
</cp:coreProperties>
</file>